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4.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9144000"/>
  <p:notesSz cx="6858000" cy="9144000"/>
  <p:embeddedFontLst>
    <p:embeddedFont>
      <p:font typeface="Quattrocento Sans"/>
      <p:regular r:id="rId28"/>
      <p:bold r:id="rId29"/>
      <p:italic r:id="rId30"/>
      <p:boldItalic r:id="rId31"/>
    </p:embeddedFont>
    <p:embeddedFont>
      <p:font typeface="Noto Sans JP"/>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34" roundtripDataSignature="AMtx7mjikKQebt30tWnR3kLpSzwwGFxA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1BD916-1C07-4CFD-B6BA-13E4E5DC3653}">
  <a:tblStyle styleId="{C11BD916-1C07-4CFD-B6BA-13E4E5DC3653}" styleName="Table_0">
    <a:wholeTbl>
      <a:tcTxStyle b="off" i="off">
        <a:font>
          <a:latin typeface="Segoe UI"/>
          <a:ea typeface="Segoe UI"/>
          <a:cs typeface="Segoe U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CF2"/>
          </a:solidFill>
        </a:fill>
      </a:tcStyle>
    </a:wholeTbl>
    <a:band1H>
      <a:tcTxStyle/>
      <a:tcStyle>
        <a:fill>
          <a:solidFill>
            <a:srgbClr val="CAD8E5"/>
          </a:solidFill>
        </a:fill>
      </a:tcStyle>
    </a:band1H>
    <a:band2H>
      <a:tcTxStyle/>
    </a:band2H>
    <a:band1V>
      <a:tcTxStyle/>
      <a:tcStyle>
        <a:fill>
          <a:solidFill>
            <a:srgbClr val="CAD8E5"/>
          </a:solidFill>
        </a:fill>
      </a:tcStyle>
    </a:band1V>
    <a:band2V>
      <a:tcTxStyle/>
    </a:band2V>
    <a:lastCol>
      <a:tcTxStyle b="on" i="off">
        <a:font>
          <a:latin typeface="Segoe UI"/>
          <a:ea typeface="Segoe UI"/>
          <a:cs typeface="Segoe UI"/>
        </a:font>
        <a:schemeClr val="lt1"/>
      </a:tcTxStyle>
      <a:tcStyle>
        <a:fill>
          <a:solidFill>
            <a:schemeClr val="accent1"/>
          </a:solidFill>
        </a:fill>
      </a:tcStyle>
    </a:lastCol>
    <a:firstCol>
      <a:tcTxStyle b="on" i="off">
        <a:font>
          <a:latin typeface="Segoe UI"/>
          <a:ea typeface="Segoe UI"/>
          <a:cs typeface="Segoe UI"/>
        </a:font>
        <a:schemeClr val="lt1"/>
      </a:tcTxStyle>
      <a:tcStyle>
        <a:fill>
          <a:solidFill>
            <a:schemeClr val="accent1"/>
          </a:solidFill>
        </a:fill>
      </a:tcStyle>
    </a:firstCol>
    <a:lastRow>
      <a:tcTxStyle b="on" i="off">
        <a:font>
          <a:latin typeface="Segoe UI"/>
          <a:ea typeface="Segoe UI"/>
          <a:cs typeface="Segoe U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egoe UI"/>
          <a:ea typeface="Segoe UI"/>
          <a:cs typeface="Segoe U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QuattrocentoSans-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Quattrocento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QuattrocentoSans-boldItalic.fntdata"/><Relationship Id="rId30" Type="http://schemas.openxmlformats.org/officeDocument/2006/relationships/font" Target="fonts/QuattrocentoSans-italic.fntdata"/><Relationship Id="rId11" Type="http://schemas.openxmlformats.org/officeDocument/2006/relationships/slide" Target="slides/slide5.xml"/><Relationship Id="rId33" Type="http://schemas.openxmlformats.org/officeDocument/2006/relationships/font" Target="fonts/NotoSansJP-bold.fntdata"/><Relationship Id="rId10" Type="http://schemas.openxmlformats.org/officeDocument/2006/relationships/slide" Target="slides/slide4.xml"/><Relationship Id="rId32" Type="http://schemas.openxmlformats.org/officeDocument/2006/relationships/font" Target="fonts/NotoSansJP-regular.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tu/Library/CloudStorage/GoogleDrive-ma23025@shibaura-it.ac.jp/&#12510;&#12452;&#12488;&#12441;&#12521;&#12452;&#12501;&#12441;/&#20849;&#26377;&#29992;&#12501;&#12457;&#12523;&#12479;&#12441;/&#30740;&#31350;&#12486;&#12441;&#12540;&#12479;/non-iperf.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tu/Library/CloudStorage/GoogleDrive-ma23025@shibaura-it.ac.jp/&#12510;&#12452;&#12488;&#12441;&#12521;&#12452;&#12501;&#12441;/&#20849;&#26377;&#29992;&#12501;&#12457;&#12523;&#12479;&#12441;/&#30740;&#31350;&#12486;&#12441;&#12540;&#12479;/iperf-3MB.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tu/Library/CloudStorage/GoogleDrive-ma23025@shibaura-it.ac.jp/&#12510;&#12452;&#12488;&#12441;&#12521;&#12452;&#12501;&#12441;/&#20849;&#26377;&#29992;&#12501;&#12457;&#12523;&#12479;&#12441;/&#30740;&#31350;&#12486;&#12441;&#12540;&#12479;/iperf-5MB.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tu/Library/CloudStorage/GoogleDrive-ma23025@shibaura-it.ac.jp/&#12510;&#12452;&#12488;&#12441;&#12521;&#12452;&#12501;&#12441;/&#20849;&#26377;&#29992;&#12501;&#12457;&#12523;&#12479;&#12441;/&#30740;&#31350;&#12486;&#12441;&#12540;&#12479;/iperf-7MB.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Legal</c:v>
          </c:tx>
          <c:spPr>
            <a:ln w="19050" cap="rnd">
              <a:noFill/>
              <a:round/>
            </a:ln>
            <a:effectLst/>
          </c:spPr>
          <c:marker>
            <c:symbol val="circle"/>
            <c:size val="5"/>
            <c:spPr>
              <a:solidFill>
                <a:schemeClr val="accent1"/>
              </a:solidFill>
              <a:ln w="9525">
                <a:solidFill>
                  <a:schemeClr val="accent1"/>
                </a:solidFill>
              </a:ln>
              <a:effectLst/>
            </c:spPr>
          </c:marker>
          <c:dPt>
            <c:idx val="94"/>
            <c:marker>
              <c:symbol val="circle"/>
              <c:size val="5"/>
              <c:spPr>
                <a:solidFill>
                  <a:schemeClr val="accent1"/>
                </a:solidFill>
                <a:ln w="9525">
                  <a:solidFill>
                    <a:schemeClr val="accent1"/>
                  </a:solidFill>
                  <a:miter lim="800000"/>
                </a:ln>
                <a:effectLst/>
              </c:spPr>
            </c:marker>
            <c:bubble3D val="0"/>
            <c:extLst>
              <c:ext xmlns:c16="http://schemas.microsoft.com/office/drawing/2014/chart" uri="{C3380CC4-5D6E-409C-BE32-E72D297353CC}">
                <c16:uniqueId val="{00000000-A1A3-8644-815A-A6FB8278D3BF}"/>
              </c:ext>
            </c:extLst>
          </c:dPt>
          <c:xVal>
            <c:numRef>
              <c:f>'[non-iperf.xlsx]50MB'!$A$2:$A$301</c:f>
              <c:numCache>
                <c:formatCode>General</c:formatCode>
                <c:ptCount val="3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numCache>
            </c:numRef>
          </c:xVal>
          <c:yVal>
            <c:numRef>
              <c:f>'[non-iperf.xlsx]50MB'!$B$2:$B$301</c:f>
              <c:numCache>
                <c:formatCode>General</c:formatCode>
                <c:ptCount val="300"/>
                <c:pt idx="0">
                  <c:v>5</c:v>
                </c:pt>
                <c:pt idx="1">
                  <c:v>7</c:v>
                </c:pt>
                <c:pt idx="2">
                  <c:v>42</c:v>
                </c:pt>
                <c:pt idx="3">
                  <c:v>7</c:v>
                </c:pt>
                <c:pt idx="4">
                  <c:v>9</c:v>
                </c:pt>
                <c:pt idx="5">
                  <c:v>5</c:v>
                </c:pt>
                <c:pt idx="6">
                  <c:v>5</c:v>
                </c:pt>
                <c:pt idx="7">
                  <c:v>12</c:v>
                </c:pt>
                <c:pt idx="8">
                  <c:v>9</c:v>
                </c:pt>
                <c:pt idx="9">
                  <c:v>22</c:v>
                </c:pt>
                <c:pt idx="10">
                  <c:v>8</c:v>
                </c:pt>
                <c:pt idx="11">
                  <c:v>5</c:v>
                </c:pt>
                <c:pt idx="12">
                  <c:v>5</c:v>
                </c:pt>
                <c:pt idx="13">
                  <c:v>21</c:v>
                </c:pt>
                <c:pt idx="14">
                  <c:v>5</c:v>
                </c:pt>
                <c:pt idx="15">
                  <c:v>5</c:v>
                </c:pt>
                <c:pt idx="16">
                  <c:v>11</c:v>
                </c:pt>
                <c:pt idx="17">
                  <c:v>6</c:v>
                </c:pt>
                <c:pt idx="18">
                  <c:v>6</c:v>
                </c:pt>
                <c:pt idx="19">
                  <c:v>5</c:v>
                </c:pt>
                <c:pt idx="20">
                  <c:v>5</c:v>
                </c:pt>
                <c:pt idx="21">
                  <c:v>6</c:v>
                </c:pt>
                <c:pt idx="22">
                  <c:v>21</c:v>
                </c:pt>
                <c:pt idx="23">
                  <c:v>21</c:v>
                </c:pt>
                <c:pt idx="24">
                  <c:v>5</c:v>
                </c:pt>
                <c:pt idx="25">
                  <c:v>9</c:v>
                </c:pt>
                <c:pt idx="26">
                  <c:v>5</c:v>
                </c:pt>
                <c:pt idx="27">
                  <c:v>8</c:v>
                </c:pt>
                <c:pt idx="28">
                  <c:v>12</c:v>
                </c:pt>
                <c:pt idx="29">
                  <c:v>6</c:v>
                </c:pt>
                <c:pt idx="30">
                  <c:v>14</c:v>
                </c:pt>
                <c:pt idx="31">
                  <c:v>5</c:v>
                </c:pt>
                <c:pt idx="32">
                  <c:v>8</c:v>
                </c:pt>
                <c:pt idx="33">
                  <c:v>5</c:v>
                </c:pt>
                <c:pt idx="34">
                  <c:v>6</c:v>
                </c:pt>
                <c:pt idx="35">
                  <c:v>11</c:v>
                </c:pt>
                <c:pt idx="36">
                  <c:v>5</c:v>
                </c:pt>
                <c:pt idx="37">
                  <c:v>20</c:v>
                </c:pt>
                <c:pt idx="38">
                  <c:v>6</c:v>
                </c:pt>
                <c:pt idx="39">
                  <c:v>7</c:v>
                </c:pt>
                <c:pt idx="40">
                  <c:v>18</c:v>
                </c:pt>
                <c:pt idx="41">
                  <c:v>7</c:v>
                </c:pt>
                <c:pt idx="42">
                  <c:v>6</c:v>
                </c:pt>
                <c:pt idx="43">
                  <c:v>5</c:v>
                </c:pt>
                <c:pt idx="44">
                  <c:v>8</c:v>
                </c:pt>
                <c:pt idx="45">
                  <c:v>6</c:v>
                </c:pt>
                <c:pt idx="46">
                  <c:v>8</c:v>
                </c:pt>
                <c:pt idx="47">
                  <c:v>12</c:v>
                </c:pt>
                <c:pt idx="48">
                  <c:v>9</c:v>
                </c:pt>
                <c:pt idx="49">
                  <c:v>9</c:v>
                </c:pt>
                <c:pt idx="50">
                  <c:v>9</c:v>
                </c:pt>
                <c:pt idx="51">
                  <c:v>5</c:v>
                </c:pt>
                <c:pt idx="52">
                  <c:v>5</c:v>
                </c:pt>
                <c:pt idx="53">
                  <c:v>6</c:v>
                </c:pt>
                <c:pt idx="54">
                  <c:v>10</c:v>
                </c:pt>
                <c:pt idx="55">
                  <c:v>14</c:v>
                </c:pt>
                <c:pt idx="56">
                  <c:v>9</c:v>
                </c:pt>
                <c:pt idx="57">
                  <c:v>6</c:v>
                </c:pt>
                <c:pt idx="58">
                  <c:v>6</c:v>
                </c:pt>
                <c:pt idx="59">
                  <c:v>10</c:v>
                </c:pt>
                <c:pt idx="60">
                  <c:v>5</c:v>
                </c:pt>
                <c:pt idx="61">
                  <c:v>9</c:v>
                </c:pt>
                <c:pt idx="62">
                  <c:v>10</c:v>
                </c:pt>
                <c:pt idx="63">
                  <c:v>23</c:v>
                </c:pt>
                <c:pt idx="64">
                  <c:v>5</c:v>
                </c:pt>
                <c:pt idx="65">
                  <c:v>9</c:v>
                </c:pt>
                <c:pt idx="66">
                  <c:v>30</c:v>
                </c:pt>
                <c:pt idx="67">
                  <c:v>7</c:v>
                </c:pt>
                <c:pt idx="68">
                  <c:v>23</c:v>
                </c:pt>
                <c:pt idx="69">
                  <c:v>7</c:v>
                </c:pt>
                <c:pt idx="70">
                  <c:v>7</c:v>
                </c:pt>
                <c:pt idx="71">
                  <c:v>13</c:v>
                </c:pt>
                <c:pt idx="72">
                  <c:v>7</c:v>
                </c:pt>
                <c:pt idx="73">
                  <c:v>6</c:v>
                </c:pt>
                <c:pt idx="74">
                  <c:v>6</c:v>
                </c:pt>
                <c:pt idx="75">
                  <c:v>20</c:v>
                </c:pt>
                <c:pt idx="76">
                  <c:v>9</c:v>
                </c:pt>
                <c:pt idx="77">
                  <c:v>19</c:v>
                </c:pt>
                <c:pt idx="78">
                  <c:v>6</c:v>
                </c:pt>
                <c:pt idx="79">
                  <c:v>5</c:v>
                </c:pt>
                <c:pt idx="80">
                  <c:v>11</c:v>
                </c:pt>
                <c:pt idx="81">
                  <c:v>7</c:v>
                </c:pt>
                <c:pt idx="82">
                  <c:v>9</c:v>
                </c:pt>
                <c:pt idx="83">
                  <c:v>7</c:v>
                </c:pt>
                <c:pt idx="84">
                  <c:v>5</c:v>
                </c:pt>
                <c:pt idx="85">
                  <c:v>5</c:v>
                </c:pt>
                <c:pt idx="86">
                  <c:v>10</c:v>
                </c:pt>
                <c:pt idx="87">
                  <c:v>17</c:v>
                </c:pt>
                <c:pt idx="88">
                  <c:v>7</c:v>
                </c:pt>
                <c:pt idx="90">
                  <c:v>12</c:v>
                </c:pt>
                <c:pt idx="91">
                  <c:v>13</c:v>
                </c:pt>
                <c:pt idx="92">
                  <c:v>5</c:v>
                </c:pt>
                <c:pt idx="93">
                  <c:v>6</c:v>
                </c:pt>
                <c:pt idx="94">
                  <c:v>5</c:v>
                </c:pt>
                <c:pt idx="95">
                  <c:v>6</c:v>
                </c:pt>
                <c:pt idx="96">
                  <c:v>24</c:v>
                </c:pt>
                <c:pt idx="97">
                  <c:v>13</c:v>
                </c:pt>
                <c:pt idx="98">
                  <c:v>5</c:v>
                </c:pt>
                <c:pt idx="99">
                  <c:v>5</c:v>
                </c:pt>
                <c:pt idx="100">
                  <c:v>13</c:v>
                </c:pt>
                <c:pt idx="101">
                  <c:v>46</c:v>
                </c:pt>
                <c:pt idx="102">
                  <c:v>6</c:v>
                </c:pt>
                <c:pt idx="103">
                  <c:v>55</c:v>
                </c:pt>
                <c:pt idx="104">
                  <c:v>29</c:v>
                </c:pt>
                <c:pt idx="105">
                  <c:v>5</c:v>
                </c:pt>
                <c:pt idx="106">
                  <c:v>10</c:v>
                </c:pt>
                <c:pt idx="107">
                  <c:v>16</c:v>
                </c:pt>
                <c:pt idx="108">
                  <c:v>5</c:v>
                </c:pt>
                <c:pt idx="109">
                  <c:v>9</c:v>
                </c:pt>
                <c:pt idx="110">
                  <c:v>6</c:v>
                </c:pt>
                <c:pt idx="111">
                  <c:v>6</c:v>
                </c:pt>
                <c:pt idx="112">
                  <c:v>25</c:v>
                </c:pt>
                <c:pt idx="113">
                  <c:v>6</c:v>
                </c:pt>
                <c:pt idx="114">
                  <c:v>6</c:v>
                </c:pt>
                <c:pt idx="115">
                  <c:v>5</c:v>
                </c:pt>
                <c:pt idx="116">
                  <c:v>11</c:v>
                </c:pt>
                <c:pt idx="117">
                  <c:v>6</c:v>
                </c:pt>
                <c:pt idx="118">
                  <c:v>9</c:v>
                </c:pt>
                <c:pt idx="119">
                  <c:v>5</c:v>
                </c:pt>
                <c:pt idx="120">
                  <c:v>12</c:v>
                </c:pt>
                <c:pt idx="121">
                  <c:v>7</c:v>
                </c:pt>
                <c:pt idx="122">
                  <c:v>11</c:v>
                </c:pt>
                <c:pt idx="123">
                  <c:v>13</c:v>
                </c:pt>
                <c:pt idx="124">
                  <c:v>7</c:v>
                </c:pt>
                <c:pt idx="125">
                  <c:v>5</c:v>
                </c:pt>
                <c:pt idx="126">
                  <c:v>5</c:v>
                </c:pt>
                <c:pt idx="127">
                  <c:v>5</c:v>
                </c:pt>
                <c:pt idx="128">
                  <c:v>10</c:v>
                </c:pt>
                <c:pt idx="129">
                  <c:v>20</c:v>
                </c:pt>
                <c:pt idx="130">
                  <c:v>6</c:v>
                </c:pt>
                <c:pt idx="131">
                  <c:v>6</c:v>
                </c:pt>
                <c:pt idx="132">
                  <c:v>18</c:v>
                </c:pt>
                <c:pt idx="133">
                  <c:v>5</c:v>
                </c:pt>
                <c:pt idx="134">
                  <c:v>5</c:v>
                </c:pt>
                <c:pt idx="135">
                  <c:v>5</c:v>
                </c:pt>
                <c:pt idx="136">
                  <c:v>6</c:v>
                </c:pt>
                <c:pt idx="137">
                  <c:v>24</c:v>
                </c:pt>
                <c:pt idx="138">
                  <c:v>6</c:v>
                </c:pt>
                <c:pt idx="139">
                  <c:v>5</c:v>
                </c:pt>
                <c:pt idx="140">
                  <c:v>7</c:v>
                </c:pt>
                <c:pt idx="141">
                  <c:v>11</c:v>
                </c:pt>
                <c:pt idx="142">
                  <c:v>5</c:v>
                </c:pt>
                <c:pt idx="143">
                  <c:v>5</c:v>
                </c:pt>
                <c:pt idx="144">
                  <c:v>27</c:v>
                </c:pt>
                <c:pt idx="145">
                  <c:v>6</c:v>
                </c:pt>
                <c:pt idx="146">
                  <c:v>16</c:v>
                </c:pt>
                <c:pt idx="147">
                  <c:v>5</c:v>
                </c:pt>
                <c:pt idx="148">
                  <c:v>5</c:v>
                </c:pt>
                <c:pt idx="149">
                  <c:v>6</c:v>
                </c:pt>
                <c:pt idx="150">
                  <c:v>5</c:v>
                </c:pt>
                <c:pt idx="151">
                  <c:v>7</c:v>
                </c:pt>
                <c:pt idx="152">
                  <c:v>22</c:v>
                </c:pt>
                <c:pt idx="153">
                  <c:v>5</c:v>
                </c:pt>
                <c:pt idx="154">
                  <c:v>6</c:v>
                </c:pt>
                <c:pt idx="155">
                  <c:v>9</c:v>
                </c:pt>
                <c:pt idx="156">
                  <c:v>5</c:v>
                </c:pt>
                <c:pt idx="157">
                  <c:v>6</c:v>
                </c:pt>
                <c:pt idx="158">
                  <c:v>5</c:v>
                </c:pt>
                <c:pt idx="159">
                  <c:v>5</c:v>
                </c:pt>
                <c:pt idx="160">
                  <c:v>7</c:v>
                </c:pt>
                <c:pt idx="161">
                  <c:v>5</c:v>
                </c:pt>
                <c:pt idx="162">
                  <c:v>5</c:v>
                </c:pt>
                <c:pt idx="163">
                  <c:v>10</c:v>
                </c:pt>
                <c:pt idx="164">
                  <c:v>12</c:v>
                </c:pt>
                <c:pt idx="165">
                  <c:v>5</c:v>
                </c:pt>
                <c:pt idx="166">
                  <c:v>33</c:v>
                </c:pt>
                <c:pt idx="167">
                  <c:v>6</c:v>
                </c:pt>
                <c:pt idx="168">
                  <c:v>9</c:v>
                </c:pt>
                <c:pt idx="169">
                  <c:v>15</c:v>
                </c:pt>
                <c:pt idx="170">
                  <c:v>20</c:v>
                </c:pt>
                <c:pt idx="171">
                  <c:v>9</c:v>
                </c:pt>
                <c:pt idx="172">
                  <c:v>15</c:v>
                </c:pt>
                <c:pt idx="173">
                  <c:v>67</c:v>
                </c:pt>
                <c:pt idx="174">
                  <c:v>5</c:v>
                </c:pt>
                <c:pt idx="175">
                  <c:v>6</c:v>
                </c:pt>
                <c:pt idx="176">
                  <c:v>12</c:v>
                </c:pt>
                <c:pt idx="177">
                  <c:v>6</c:v>
                </c:pt>
                <c:pt idx="178">
                  <c:v>5</c:v>
                </c:pt>
                <c:pt idx="179">
                  <c:v>26</c:v>
                </c:pt>
                <c:pt idx="180">
                  <c:v>15</c:v>
                </c:pt>
                <c:pt idx="181">
                  <c:v>15</c:v>
                </c:pt>
                <c:pt idx="182">
                  <c:v>13</c:v>
                </c:pt>
                <c:pt idx="183">
                  <c:v>7</c:v>
                </c:pt>
                <c:pt idx="184">
                  <c:v>5</c:v>
                </c:pt>
                <c:pt idx="185">
                  <c:v>5</c:v>
                </c:pt>
                <c:pt idx="186">
                  <c:v>7</c:v>
                </c:pt>
                <c:pt idx="187">
                  <c:v>5</c:v>
                </c:pt>
                <c:pt idx="188">
                  <c:v>14</c:v>
                </c:pt>
                <c:pt idx="189">
                  <c:v>5</c:v>
                </c:pt>
                <c:pt idx="190">
                  <c:v>5</c:v>
                </c:pt>
                <c:pt idx="191">
                  <c:v>5</c:v>
                </c:pt>
                <c:pt idx="192">
                  <c:v>5</c:v>
                </c:pt>
                <c:pt idx="193">
                  <c:v>6</c:v>
                </c:pt>
                <c:pt idx="194">
                  <c:v>7</c:v>
                </c:pt>
                <c:pt idx="195">
                  <c:v>5</c:v>
                </c:pt>
                <c:pt idx="196">
                  <c:v>5</c:v>
                </c:pt>
                <c:pt idx="197">
                  <c:v>8</c:v>
                </c:pt>
                <c:pt idx="198">
                  <c:v>14</c:v>
                </c:pt>
                <c:pt idx="199">
                  <c:v>7</c:v>
                </c:pt>
                <c:pt idx="200">
                  <c:v>7</c:v>
                </c:pt>
                <c:pt idx="201">
                  <c:v>5</c:v>
                </c:pt>
                <c:pt idx="202">
                  <c:v>8</c:v>
                </c:pt>
                <c:pt idx="203">
                  <c:v>15</c:v>
                </c:pt>
                <c:pt idx="204">
                  <c:v>5</c:v>
                </c:pt>
                <c:pt idx="205">
                  <c:v>5</c:v>
                </c:pt>
                <c:pt idx="206">
                  <c:v>8</c:v>
                </c:pt>
                <c:pt idx="207">
                  <c:v>7</c:v>
                </c:pt>
                <c:pt idx="208">
                  <c:v>15</c:v>
                </c:pt>
                <c:pt idx="209">
                  <c:v>5</c:v>
                </c:pt>
                <c:pt idx="210">
                  <c:v>27</c:v>
                </c:pt>
                <c:pt idx="211">
                  <c:v>6</c:v>
                </c:pt>
                <c:pt idx="212">
                  <c:v>5</c:v>
                </c:pt>
                <c:pt idx="213">
                  <c:v>5</c:v>
                </c:pt>
                <c:pt idx="214">
                  <c:v>5</c:v>
                </c:pt>
                <c:pt idx="215">
                  <c:v>6</c:v>
                </c:pt>
                <c:pt idx="216">
                  <c:v>5</c:v>
                </c:pt>
                <c:pt idx="217">
                  <c:v>6</c:v>
                </c:pt>
                <c:pt idx="218">
                  <c:v>15</c:v>
                </c:pt>
                <c:pt idx="219">
                  <c:v>5</c:v>
                </c:pt>
                <c:pt idx="220">
                  <c:v>6</c:v>
                </c:pt>
                <c:pt idx="221">
                  <c:v>10</c:v>
                </c:pt>
                <c:pt idx="222">
                  <c:v>10</c:v>
                </c:pt>
                <c:pt idx="223">
                  <c:v>7</c:v>
                </c:pt>
                <c:pt idx="224">
                  <c:v>7</c:v>
                </c:pt>
                <c:pt idx="225">
                  <c:v>10</c:v>
                </c:pt>
                <c:pt idx="226">
                  <c:v>5</c:v>
                </c:pt>
                <c:pt idx="227">
                  <c:v>27</c:v>
                </c:pt>
                <c:pt idx="228">
                  <c:v>5</c:v>
                </c:pt>
                <c:pt idx="229">
                  <c:v>6</c:v>
                </c:pt>
                <c:pt idx="230">
                  <c:v>5</c:v>
                </c:pt>
                <c:pt idx="231">
                  <c:v>34</c:v>
                </c:pt>
                <c:pt idx="233">
                  <c:v>7</c:v>
                </c:pt>
                <c:pt idx="234">
                  <c:v>8</c:v>
                </c:pt>
                <c:pt idx="235">
                  <c:v>5</c:v>
                </c:pt>
                <c:pt idx="236">
                  <c:v>10</c:v>
                </c:pt>
                <c:pt idx="237">
                  <c:v>17</c:v>
                </c:pt>
                <c:pt idx="238">
                  <c:v>26</c:v>
                </c:pt>
                <c:pt idx="239">
                  <c:v>11</c:v>
                </c:pt>
                <c:pt idx="240">
                  <c:v>5</c:v>
                </c:pt>
                <c:pt idx="241">
                  <c:v>5</c:v>
                </c:pt>
                <c:pt idx="242">
                  <c:v>5</c:v>
                </c:pt>
                <c:pt idx="243">
                  <c:v>5</c:v>
                </c:pt>
                <c:pt idx="244">
                  <c:v>11</c:v>
                </c:pt>
                <c:pt idx="245">
                  <c:v>5</c:v>
                </c:pt>
                <c:pt idx="246">
                  <c:v>7</c:v>
                </c:pt>
                <c:pt idx="247">
                  <c:v>5</c:v>
                </c:pt>
                <c:pt idx="248">
                  <c:v>6</c:v>
                </c:pt>
                <c:pt idx="249">
                  <c:v>9</c:v>
                </c:pt>
                <c:pt idx="250">
                  <c:v>10</c:v>
                </c:pt>
                <c:pt idx="251">
                  <c:v>7</c:v>
                </c:pt>
                <c:pt idx="252">
                  <c:v>5</c:v>
                </c:pt>
                <c:pt idx="253">
                  <c:v>5</c:v>
                </c:pt>
                <c:pt idx="254">
                  <c:v>5</c:v>
                </c:pt>
                <c:pt idx="255">
                  <c:v>5</c:v>
                </c:pt>
                <c:pt idx="256">
                  <c:v>8</c:v>
                </c:pt>
                <c:pt idx="257">
                  <c:v>5</c:v>
                </c:pt>
                <c:pt idx="258">
                  <c:v>5</c:v>
                </c:pt>
                <c:pt idx="259">
                  <c:v>20</c:v>
                </c:pt>
                <c:pt idx="260">
                  <c:v>18</c:v>
                </c:pt>
                <c:pt idx="261">
                  <c:v>23</c:v>
                </c:pt>
                <c:pt idx="262">
                  <c:v>5</c:v>
                </c:pt>
                <c:pt idx="263">
                  <c:v>8</c:v>
                </c:pt>
                <c:pt idx="264">
                  <c:v>6</c:v>
                </c:pt>
                <c:pt idx="265">
                  <c:v>8</c:v>
                </c:pt>
                <c:pt idx="266">
                  <c:v>9</c:v>
                </c:pt>
                <c:pt idx="267">
                  <c:v>5</c:v>
                </c:pt>
                <c:pt idx="268">
                  <c:v>23</c:v>
                </c:pt>
                <c:pt idx="269">
                  <c:v>5</c:v>
                </c:pt>
                <c:pt idx="270">
                  <c:v>14</c:v>
                </c:pt>
                <c:pt idx="271">
                  <c:v>5</c:v>
                </c:pt>
                <c:pt idx="272">
                  <c:v>6</c:v>
                </c:pt>
                <c:pt idx="273">
                  <c:v>10</c:v>
                </c:pt>
                <c:pt idx="274">
                  <c:v>5</c:v>
                </c:pt>
                <c:pt idx="275">
                  <c:v>5</c:v>
                </c:pt>
                <c:pt idx="276">
                  <c:v>10</c:v>
                </c:pt>
                <c:pt idx="277">
                  <c:v>5</c:v>
                </c:pt>
                <c:pt idx="278">
                  <c:v>22</c:v>
                </c:pt>
                <c:pt idx="279">
                  <c:v>7</c:v>
                </c:pt>
                <c:pt idx="280">
                  <c:v>5</c:v>
                </c:pt>
                <c:pt idx="281">
                  <c:v>5</c:v>
                </c:pt>
                <c:pt idx="282">
                  <c:v>14</c:v>
                </c:pt>
                <c:pt idx="283">
                  <c:v>5</c:v>
                </c:pt>
                <c:pt idx="284">
                  <c:v>5</c:v>
                </c:pt>
                <c:pt idx="285">
                  <c:v>22</c:v>
                </c:pt>
                <c:pt idx="286">
                  <c:v>6</c:v>
                </c:pt>
                <c:pt idx="287">
                  <c:v>17</c:v>
                </c:pt>
                <c:pt idx="288">
                  <c:v>5</c:v>
                </c:pt>
                <c:pt idx="289">
                  <c:v>8</c:v>
                </c:pt>
                <c:pt idx="290">
                  <c:v>14</c:v>
                </c:pt>
                <c:pt idx="291">
                  <c:v>5</c:v>
                </c:pt>
                <c:pt idx="292">
                  <c:v>6</c:v>
                </c:pt>
                <c:pt idx="293">
                  <c:v>11</c:v>
                </c:pt>
                <c:pt idx="294">
                  <c:v>5</c:v>
                </c:pt>
                <c:pt idx="295">
                  <c:v>8</c:v>
                </c:pt>
                <c:pt idx="296">
                  <c:v>8</c:v>
                </c:pt>
                <c:pt idx="297">
                  <c:v>13</c:v>
                </c:pt>
                <c:pt idx="298">
                  <c:v>6</c:v>
                </c:pt>
                <c:pt idx="299">
                  <c:v>8</c:v>
                </c:pt>
              </c:numCache>
            </c:numRef>
          </c:yVal>
          <c:smooth val="0"/>
          <c:extLst>
            <c:ext xmlns:c16="http://schemas.microsoft.com/office/drawing/2014/chart" uri="{C3380CC4-5D6E-409C-BE32-E72D297353CC}">
              <c16:uniqueId val="{00000001-A1A3-8644-815A-A6FB8278D3BF}"/>
            </c:ext>
          </c:extLst>
        </c:ser>
        <c:ser>
          <c:idx val="1"/>
          <c:order val="1"/>
          <c:tx>
            <c:v>Rogue</c:v>
          </c:tx>
          <c:spPr>
            <a:ln w="25400" cap="rnd">
              <a:noFill/>
              <a:round/>
            </a:ln>
            <a:effectLst/>
          </c:spPr>
          <c:marker>
            <c:symbol val="diamond"/>
            <c:size val="5"/>
            <c:spPr>
              <a:solidFill>
                <a:schemeClr val="accent2"/>
              </a:solidFill>
              <a:ln w="9525">
                <a:solidFill>
                  <a:schemeClr val="accent2"/>
                </a:solidFill>
              </a:ln>
              <a:effectLst/>
            </c:spPr>
          </c:marker>
          <c:xVal>
            <c:numRef>
              <c:f>'[non-iperf.xlsx]50MB'!$A$2:$A$301</c:f>
              <c:numCache>
                <c:formatCode>General</c:formatCode>
                <c:ptCount val="3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numCache>
            </c:numRef>
          </c:xVal>
          <c:yVal>
            <c:numRef>
              <c:f>'[non-iperf.xlsx]50MB'!$C$2:$C$301</c:f>
              <c:numCache>
                <c:formatCode>General</c:formatCode>
                <c:ptCount val="300"/>
                <c:pt idx="0">
                  <c:v>9</c:v>
                </c:pt>
                <c:pt idx="1">
                  <c:v>27</c:v>
                </c:pt>
                <c:pt idx="2">
                  <c:v>6</c:v>
                </c:pt>
                <c:pt idx="3">
                  <c:v>33</c:v>
                </c:pt>
                <c:pt idx="4">
                  <c:v>5</c:v>
                </c:pt>
                <c:pt idx="5">
                  <c:v>21</c:v>
                </c:pt>
                <c:pt idx="6">
                  <c:v>10</c:v>
                </c:pt>
                <c:pt idx="7">
                  <c:v>23</c:v>
                </c:pt>
                <c:pt idx="8">
                  <c:v>9</c:v>
                </c:pt>
                <c:pt idx="9">
                  <c:v>73</c:v>
                </c:pt>
                <c:pt idx="10">
                  <c:v>70</c:v>
                </c:pt>
                <c:pt idx="11">
                  <c:v>24</c:v>
                </c:pt>
                <c:pt idx="12">
                  <c:v>21</c:v>
                </c:pt>
                <c:pt idx="13">
                  <c:v>43</c:v>
                </c:pt>
                <c:pt idx="14">
                  <c:v>70</c:v>
                </c:pt>
                <c:pt idx="15">
                  <c:v>37</c:v>
                </c:pt>
                <c:pt idx="16">
                  <c:v>24</c:v>
                </c:pt>
                <c:pt idx="17">
                  <c:v>19</c:v>
                </c:pt>
                <c:pt idx="18">
                  <c:v>14</c:v>
                </c:pt>
                <c:pt idx="19">
                  <c:v>11</c:v>
                </c:pt>
                <c:pt idx="20">
                  <c:v>5</c:v>
                </c:pt>
                <c:pt idx="21">
                  <c:v>14</c:v>
                </c:pt>
                <c:pt idx="22">
                  <c:v>7</c:v>
                </c:pt>
                <c:pt idx="23">
                  <c:v>16</c:v>
                </c:pt>
                <c:pt idx="24">
                  <c:v>15</c:v>
                </c:pt>
                <c:pt idx="25">
                  <c:v>19</c:v>
                </c:pt>
                <c:pt idx="26">
                  <c:v>8</c:v>
                </c:pt>
                <c:pt idx="27">
                  <c:v>36</c:v>
                </c:pt>
                <c:pt idx="28">
                  <c:v>6</c:v>
                </c:pt>
                <c:pt idx="29">
                  <c:v>7</c:v>
                </c:pt>
                <c:pt idx="30">
                  <c:v>6</c:v>
                </c:pt>
                <c:pt idx="31">
                  <c:v>17</c:v>
                </c:pt>
                <c:pt idx="32">
                  <c:v>6</c:v>
                </c:pt>
                <c:pt idx="33">
                  <c:v>8</c:v>
                </c:pt>
                <c:pt idx="34">
                  <c:v>7</c:v>
                </c:pt>
                <c:pt idx="35">
                  <c:v>6</c:v>
                </c:pt>
                <c:pt idx="36">
                  <c:v>32</c:v>
                </c:pt>
                <c:pt idx="37">
                  <c:v>6</c:v>
                </c:pt>
                <c:pt idx="38">
                  <c:v>35</c:v>
                </c:pt>
                <c:pt idx="39">
                  <c:v>6</c:v>
                </c:pt>
                <c:pt idx="40">
                  <c:v>7</c:v>
                </c:pt>
                <c:pt idx="41">
                  <c:v>19</c:v>
                </c:pt>
                <c:pt idx="42">
                  <c:v>14</c:v>
                </c:pt>
                <c:pt idx="43">
                  <c:v>11</c:v>
                </c:pt>
                <c:pt idx="44">
                  <c:v>9</c:v>
                </c:pt>
                <c:pt idx="45">
                  <c:v>15</c:v>
                </c:pt>
                <c:pt idx="46">
                  <c:v>10</c:v>
                </c:pt>
                <c:pt idx="47">
                  <c:v>5</c:v>
                </c:pt>
                <c:pt idx="48">
                  <c:v>13</c:v>
                </c:pt>
                <c:pt idx="49">
                  <c:v>43</c:v>
                </c:pt>
                <c:pt idx="50">
                  <c:v>21</c:v>
                </c:pt>
                <c:pt idx="51">
                  <c:v>53</c:v>
                </c:pt>
                <c:pt idx="52">
                  <c:v>14</c:v>
                </c:pt>
                <c:pt idx="53">
                  <c:v>15</c:v>
                </c:pt>
                <c:pt idx="54">
                  <c:v>13</c:v>
                </c:pt>
                <c:pt idx="55">
                  <c:v>8</c:v>
                </c:pt>
                <c:pt idx="56">
                  <c:v>10</c:v>
                </c:pt>
                <c:pt idx="57">
                  <c:v>23</c:v>
                </c:pt>
                <c:pt idx="58">
                  <c:v>5</c:v>
                </c:pt>
                <c:pt idx="59">
                  <c:v>16</c:v>
                </c:pt>
                <c:pt idx="60">
                  <c:v>11</c:v>
                </c:pt>
                <c:pt idx="61">
                  <c:v>5</c:v>
                </c:pt>
                <c:pt idx="62">
                  <c:v>5</c:v>
                </c:pt>
                <c:pt idx="63">
                  <c:v>63</c:v>
                </c:pt>
                <c:pt idx="64">
                  <c:v>28</c:v>
                </c:pt>
                <c:pt idx="65">
                  <c:v>7</c:v>
                </c:pt>
                <c:pt idx="66">
                  <c:v>34</c:v>
                </c:pt>
                <c:pt idx="67">
                  <c:v>14</c:v>
                </c:pt>
                <c:pt idx="68">
                  <c:v>12</c:v>
                </c:pt>
                <c:pt idx="69">
                  <c:v>27</c:v>
                </c:pt>
                <c:pt idx="70">
                  <c:v>17</c:v>
                </c:pt>
                <c:pt idx="71">
                  <c:v>7</c:v>
                </c:pt>
                <c:pt idx="72">
                  <c:v>16</c:v>
                </c:pt>
                <c:pt idx="73">
                  <c:v>34</c:v>
                </c:pt>
                <c:pt idx="74">
                  <c:v>20</c:v>
                </c:pt>
                <c:pt idx="75">
                  <c:v>12</c:v>
                </c:pt>
                <c:pt idx="76">
                  <c:v>35</c:v>
                </c:pt>
                <c:pt idx="77">
                  <c:v>7</c:v>
                </c:pt>
                <c:pt idx="78">
                  <c:v>5</c:v>
                </c:pt>
                <c:pt idx="79">
                  <c:v>6</c:v>
                </c:pt>
                <c:pt idx="80">
                  <c:v>5</c:v>
                </c:pt>
                <c:pt idx="81">
                  <c:v>30</c:v>
                </c:pt>
                <c:pt idx="82">
                  <c:v>6</c:v>
                </c:pt>
                <c:pt idx="83">
                  <c:v>15</c:v>
                </c:pt>
                <c:pt idx="84">
                  <c:v>7</c:v>
                </c:pt>
                <c:pt idx="85">
                  <c:v>21</c:v>
                </c:pt>
                <c:pt idx="86">
                  <c:v>5</c:v>
                </c:pt>
                <c:pt idx="87">
                  <c:v>8</c:v>
                </c:pt>
                <c:pt idx="88">
                  <c:v>6</c:v>
                </c:pt>
                <c:pt idx="89">
                  <c:v>71</c:v>
                </c:pt>
                <c:pt idx="90">
                  <c:v>10</c:v>
                </c:pt>
                <c:pt idx="91">
                  <c:v>25</c:v>
                </c:pt>
                <c:pt idx="92">
                  <c:v>5</c:v>
                </c:pt>
                <c:pt idx="93">
                  <c:v>14</c:v>
                </c:pt>
                <c:pt idx="94">
                  <c:v>7</c:v>
                </c:pt>
                <c:pt idx="95">
                  <c:v>31</c:v>
                </c:pt>
                <c:pt idx="96">
                  <c:v>7</c:v>
                </c:pt>
                <c:pt idx="97">
                  <c:v>28</c:v>
                </c:pt>
                <c:pt idx="98">
                  <c:v>15</c:v>
                </c:pt>
                <c:pt idx="99">
                  <c:v>17</c:v>
                </c:pt>
                <c:pt idx="100">
                  <c:v>14</c:v>
                </c:pt>
                <c:pt idx="101">
                  <c:v>10</c:v>
                </c:pt>
                <c:pt idx="102">
                  <c:v>6</c:v>
                </c:pt>
                <c:pt idx="103">
                  <c:v>20</c:v>
                </c:pt>
                <c:pt idx="104">
                  <c:v>6</c:v>
                </c:pt>
                <c:pt idx="105">
                  <c:v>35</c:v>
                </c:pt>
                <c:pt idx="106">
                  <c:v>6</c:v>
                </c:pt>
                <c:pt idx="107">
                  <c:v>29</c:v>
                </c:pt>
                <c:pt idx="108">
                  <c:v>8</c:v>
                </c:pt>
                <c:pt idx="109">
                  <c:v>19</c:v>
                </c:pt>
                <c:pt idx="111">
                  <c:v>5</c:v>
                </c:pt>
                <c:pt idx="112">
                  <c:v>28</c:v>
                </c:pt>
                <c:pt idx="113">
                  <c:v>14</c:v>
                </c:pt>
                <c:pt idx="114">
                  <c:v>47</c:v>
                </c:pt>
                <c:pt idx="115">
                  <c:v>9</c:v>
                </c:pt>
                <c:pt idx="116">
                  <c:v>6</c:v>
                </c:pt>
                <c:pt idx="117">
                  <c:v>5</c:v>
                </c:pt>
                <c:pt idx="118">
                  <c:v>37</c:v>
                </c:pt>
                <c:pt idx="119">
                  <c:v>5</c:v>
                </c:pt>
                <c:pt idx="120">
                  <c:v>44</c:v>
                </c:pt>
                <c:pt idx="121">
                  <c:v>47</c:v>
                </c:pt>
                <c:pt idx="122">
                  <c:v>7</c:v>
                </c:pt>
                <c:pt idx="123">
                  <c:v>34</c:v>
                </c:pt>
                <c:pt idx="124">
                  <c:v>9</c:v>
                </c:pt>
                <c:pt idx="125">
                  <c:v>6</c:v>
                </c:pt>
                <c:pt idx="126">
                  <c:v>19</c:v>
                </c:pt>
                <c:pt idx="127">
                  <c:v>8</c:v>
                </c:pt>
                <c:pt idx="128">
                  <c:v>31</c:v>
                </c:pt>
                <c:pt idx="129">
                  <c:v>7</c:v>
                </c:pt>
                <c:pt idx="130">
                  <c:v>19</c:v>
                </c:pt>
                <c:pt idx="131">
                  <c:v>32</c:v>
                </c:pt>
                <c:pt idx="132">
                  <c:v>13</c:v>
                </c:pt>
                <c:pt idx="133">
                  <c:v>16</c:v>
                </c:pt>
                <c:pt idx="134">
                  <c:v>12</c:v>
                </c:pt>
                <c:pt idx="135">
                  <c:v>12</c:v>
                </c:pt>
                <c:pt idx="136">
                  <c:v>25</c:v>
                </c:pt>
                <c:pt idx="137">
                  <c:v>31</c:v>
                </c:pt>
                <c:pt idx="139">
                  <c:v>106</c:v>
                </c:pt>
                <c:pt idx="140">
                  <c:v>6</c:v>
                </c:pt>
                <c:pt idx="141">
                  <c:v>6</c:v>
                </c:pt>
                <c:pt idx="142">
                  <c:v>34</c:v>
                </c:pt>
                <c:pt idx="143">
                  <c:v>19</c:v>
                </c:pt>
                <c:pt idx="144">
                  <c:v>12</c:v>
                </c:pt>
                <c:pt idx="145">
                  <c:v>16</c:v>
                </c:pt>
                <c:pt idx="146">
                  <c:v>11</c:v>
                </c:pt>
                <c:pt idx="148">
                  <c:v>9</c:v>
                </c:pt>
                <c:pt idx="149">
                  <c:v>5</c:v>
                </c:pt>
                <c:pt idx="150">
                  <c:v>6</c:v>
                </c:pt>
                <c:pt idx="151">
                  <c:v>38</c:v>
                </c:pt>
                <c:pt idx="152">
                  <c:v>8</c:v>
                </c:pt>
                <c:pt idx="153">
                  <c:v>20</c:v>
                </c:pt>
                <c:pt idx="154">
                  <c:v>6</c:v>
                </c:pt>
                <c:pt idx="155">
                  <c:v>27</c:v>
                </c:pt>
                <c:pt idx="156">
                  <c:v>8</c:v>
                </c:pt>
                <c:pt idx="157">
                  <c:v>10</c:v>
                </c:pt>
                <c:pt idx="158">
                  <c:v>17</c:v>
                </c:pt>
                <c:pt idx="159">
                  <c:v>21</c:v>
                </c:pt>
                <c:pt idx="160">
                  <c:v>6</c:v>
                </c:pt>
                <c:pt idx="161">
                  <c:v>25</c:v>
                </c:pt>
                <c:pt idx="162">
                  <c:v>8</c:v>
                </c:pt>
                <c:pt idx="163">
                  <c:v>22</c:v>
                </c:pt>
                <c:pt idx="164">
                  <c:v>6</c:v>
                </c:pt>
                <c:pt idx="165">
                  <c:v>20</c:v>
                </c:pt>
                <c:pt idx="166">
                  <c:v>5</c:v>
                </c:pt>
                <c:pt idx="167">
                  <c:v>27</c:v>
                </c:pt>
                <c:pt idx="168">
                  <c:v>7</c:v>
                </c:pt>
                <c:pt idx="169">
                  <c:v>8</c:v>
                </c:pt>
                <c:pt idx="170">
                  <c:v>5</c:v>
                </c:pt>
                <c:pt idx="171">
                  <c:v>63</c:v>
                </c:pt>
                <c:pt idx="172">
                  <c:v>17</c:v>
                </c:pt>
                <c:pt idx="173">
                  <c:v>5</c:v>
                </c:pt>
                <c:pt idx="174">
                  <c:v>15</c:v>
                </c:pt>
                <c:pt idx="175">
                  <c:v>23</c:v>
                </c:pt>
                <c:pt idx="176">
                  <c:v>12</c:v>
                </c:pt>
                <c:pt idx="177">
                  <c:v>38</c:v>
                </c:pt>
                <c:pt idx="178">
                  <c:v>5</c:v>
                </c:pt>
                <c:pt idx="179">
                  <c:v>15</c:v>
                </c:pt>
                <c:pt idx="180">
                  <c:v>5</c:v>
                </c:pt>
                <c:pt idx="181">
                  <c:v>16</c:v>
                </c:pt>
                <c:pt idx="182">
                  <c:v>6</c:v>
                </c:pt>
                <c:pt idx="183">
                  <c:v>5</c:v>
                </c:pt>
                <c:pt idx="184">
                  <c:v>13</c:v>
                </c:pt>
                <c:pt idx="185">
                  <c:v>8</c:v>
                </c:pt>
                <c:pt idx="186">
                  <c:v>10</c:v>
                </c:pt>
                <c:pt idx="187">
                  <c:v>6</c:v>
                </c:pt>
                <c:pt idx="188">
                  <c:v>17</c:v>
                </c:pt>
                <c:pt idx="189">
                  <c:v>7</c:v>
                </c:pt>
                <c:pt idx="190">
                  <c:v>65</c:v>
                </c:pt>
                <c:pt idx="191">
                  <c:v>14</c:v>
                </c:pt>
                <c:pt idx="192">
                  <c:v>9</c:v>
                </c:pt>
                <c:pt idx="193">
                  <c:v>9</c:v>
                </c:pt>
                <c:pt idx="194">
                  <c:v>39</c:v>
                </c:pt>
                <c:pt idx="195">
                  <c:v>27</c:v>
                </c:pt>
                <c:pt idx="196">
                  <c:v>65</c:v>
                </c:pt>
                <c:pt idx="197">
                  <c:v>7</c:v>
                </c:pt>
                <c:pt idx="198">
                  <c:v>8</c:v>
                </c:pt>
                <c:pt idx="199">
                  <c:v>6</c:v>
                </c:pt>
                <c:pt idx="200">
                  <c:v>16</c:v>
                </c:pt>
                <c:pt idx="201">
                  <c:v>6</c:v>
                </c:pt>
                <c:pt idx="202">
                  <c:v>6</c:v>
                </c:pt>
                <c:pt idx="203">
                  <c:v>10</c:v>
                </c:pt>
                <c:pt idx="204">
                  <c:v>5</c:v>
                </c:pt>
                <c:pt idx="206">
                  <c:v>18</c:v>
                </c:pt>
                <c:pt idx="207">
                  <c:v>31</c:v>
                </c:pt>
                <c:pt idx="208">
                  <c:v>6</c:v>
                </c:pt>
                <c:pt idx="209">
                  <c:v>12</c:v>
                </c:pt>
                <c:pt idx="210">
                  <c:v>170</c:v>
                </c:pt>
                <c:pt idx="211">
                  <c:v>26</c:v>
                </c:pt>
                <c:pt idx="212">
                  <c:v>9</c:v>
                </c:pt>
                <c:pt idx="213">
                  <c:v>23</c:v>
                </c:pt>
                <c:pt idx="214">
                  <c:v>78</c:v>
                </c:pt>
                <c:pt idx="215">
                  <c:v>42</c:v>
                </c:pt>
                <c:pt idx="216">
                  <c:v>5</c:v>
                </c:pt>
                <c:pt idx="217">
                  <c:v>21</c:v>
                </c:pt>
                <c:pt idx="218">
                  <c:v>5</c:v>
                </c:pt>
                <c:pt idx="219">
                  <c:v>11</c:v>
                </c:pt>
                <c:pt idx="220">
                  <c:v>6</c:v>
                </c:pt>
                <c:pt idx="221">
                  <c:v>13</c:v>
                </c:pt>
                <c:pt idx="222">
                  <c:v>53</c:v>
                </c:pt>
                <c:pt idx="223">
                  <c:v>35</c:v>
                </c:pt>
                <c:pt idx="224">
                  <c:v>14</c:v>
                </c:pt>
                <c:pt idx="225">
                  <c:v>10</c:v>
                </c:pt>
                <c:pt idx="226">
                  <c:v>9</c:v>
                </c:pt>
                <c:pt idx="227">
                  <c:v>9</c:v>
                </c:pt>
                <c:pt idx="228">
                  <c:v>14</c:v>
                </c:pt>
                <c:pt idx="229">
                  <c:v>12</c:v>
                </c:pt>
                <c:pt idx="230">
                  <c:v>10</c:v>
                </c:pt>
                <c:pt idx="231">
                  <c:v>8</c:v>
                </c:pt>
                <c:pt idx="232">
                  <c:v>6</c:v>
                </c:pt>
                <c:pt idx="233">
                  <c:v>10</c:v>
                </c:pt>
                <c:pt idx="234">
                  <c:v>7</c:v>
                </c:pt>
                <c:pt idx="235">
                  <c:v>7</c:v>
                </c:pt>
                <c:pt idx="236">
                  <c:v>5</c:v>
                </c:pt>
                <c:pt idx="237">
                  <c:v>13</c:v>
                </c:pt>
                <c:pt idx="238">
                  <c:v>12</c:v>
                </c:pt>
                <c:pt idx="239">
                  <c:v>13</c:v>
                </c:pt>
                <c:pt idx="240">
                  <c:v>21</c:v>
                </c:pt>
                <c:pt idx="241">
                  <c:v>14</c:v>
                </c:pt>
                <c:pt idx="242">
                  <c:v>6</c:v>
                </c:pt>
                <c:pt idx="243">
                  <c:v>41</c:v>
                </c:pt>
                <c:pt idx="244">
                  <c:v>12</c:v>
                </c:pt>
                <c:pt idx="245">
                  <c:v>26</c:v>
                </c:pt>
                <c:pt idx="246">
                  <c:v>62</c:v>
                </c:pt>
                <c:pt idx="247">
                  <c:v>15</c:v>
                </c:pt>
                <c:pt idx="248">
                  <c:v>8</c:v>
                </c:pt>
                <c:pt idx="249">
                  <c:v>6</c:v>
                </c:pt>
                <c:pt idx="250">
                  <c:v>18</c:v>
                </c:pt>
                <c:pt idx="251">
                  <c:v>7</c:v>
                </c:pt>
                <c:pt idx="252">
                  <c:v>43</c:v>
                </c:pt>
                <c:pt idx="253">
                  <c:v>9</c:v>
                </c:pt>
                <c:pt idx="254">
                  <c:v>26</c:v>
                </c:pt>
                <c:pt idx="255">
                  <c:v>62</c:v>
                </c:pt>
                <c:pt idx="256">
                  <c:v>23</c:v>
                </c:pt>
                <c:pt idx="257">
                  <c:v>6</c:v>
                </c:pt>
                <c:pt idx="258">
                  <c:v>140</c:v>
                </c:pt>
                <c:pt idx="259">
                  <c:v>7</c:v>
                </c:pt>
                <c:pt idx="261">
                  <c:v>7</c:v>
                </c:pt>
                <c:pt idx="262">
                  <c:v>17</c:v>
                </c:pt>
                <c:pt idx="264">
                  <c:v>19</c:v>
                </c:pt>
                <c:pt idx="265">
                  <c:v>127</c:v>
                </c:pt>
                <c:pt idx="266">
                  <c:v>182</c:v>
                </c:pt>
                <c:pt idx="268">
                  <c:v>139</c:v>
                </c:pt>
                <c:pt idx="269">
                  <c:v>12</c:v>
                </c:pt>
                <c:pt idx="270">
                  <c:v>5</c:v>
                </c:pt>
                <c:pt idx="271">
                  <c:v>24</c:v>
                </c:pt>
                <c:pt idx="272">
                  <c:v>11</c:v>
                </c:pt>
                <c:pt idx="273">
                  <c:v>28</c:v>
                </c:pt>
                <c:pt idx="274">
                  <c:v>6</c:v>
                </c:pt>
                <c:pt idx="275">
                  <c:v>9</c:v>
                </c:pt>
                <c:pt idx="276">
                  <c:v>5</c:v>
                </c:pt>
                <c:pt idx="277">
                  <c:v>6</c:v>
                </c:pt>
                <c:pt idx="278">
                  <c:v>7</c:v>
                </c:pt>
                <c:pt idx="279">
                  <c:v>17</c:v>
                </c:pt>
                <c:pt idx="280">
                  <c:v>10</c:v>
                </c:pt>
                <c:pt idx="281">
                  <c:v>7</c:v>
                </c:pt>
                <c:pt idx="282">
                  <c:v>8</c:v>
                </c:pt>
                <c:pt idx="283">
                  <c:v>5</c:v>
                </c:pt>
                <c:pt idx="284">
                  <c:v>25</c:v>
                </c:pt>
                <c:pt idx="285">
                  <c:v>7</c:v>
                </c:pt>
                <c:pt idx="286">
                  <c:v>5</c:v>
                </c:pt>
                <c:pt idx="287">
                  <c:v>9</c:v>
                </c:pt>
                <c:pt idx="288">
                  <c:v>31</c:v>
                </c:pt>
                <c:pt idx="289">
                  <c:v>34</c:v>
                </c:pt>
                <c:pt idx="290">
                  <c:v>51</c:v>
                </c:pt>
                <c:pt idx="291">
                  <c:v>65</c:v>
                </c:pt>
                <c:pt idx="292">
                  <c:v>20</c:v>
                </c:pt>
                <c:pt idx="293">
                  <c:v>7</c:v>
                </c:pt>
                <c:pt idx="294">
                  <c:v>61</c:v>
                </c:pt>
                <c:pt idx="295">
                  <c:v>24</c:v>
                </c:pt>
                <c:pt idx="296">
                  <c:v>6</c:v>
                </c:pt>
                <c:pt idx="297">
                  <c:v>18</c:v>
                </c:pt>
                <c:pt idx="299">
                  <c:v>9</c:v>
                </c:pt>
              </c:numCache>
            </c:numRef>
          </c:yVal>
          <c:smooth val="0"/>
          <c:extLst>
            <c:ext xmlns:c16="http://schemas.microsoft.com/office/drawing/2014/chart" uri="{C3380CC4-5D6E-409C-BE32-E72D297353CC}">
              <c16:uniqueId val="{00000002-A1A3-8644-815A-A6FB8278D3BF}"/>
            </c:ext>
          </c:extLst>
        </c:ser>
        <c:dLbls>
          <c:showLegendKey val="0"/>
          <c:showVal val="0"/>
          <c:showCatName val="0"/>
          <c:showSerName val="0"/>
          <c:showPercent val="0"/>
          <c:showBubbleSize val="0"/>
        </c:dLbls>
        <c:axId val="1806591823"/>
        <c:axId val="1806609103"/>
      </c:scatterChart>
      <c:valAx>
        <c:axId val="1806591823"/>
        <c:scaling>
          <c:orientation val="minMax"/>
          <c:max val="300.1000000000000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ja-JP" b="1">
                    <a:solidFill>
                      <a:schemeClr val="tx1"/>
                    </a:solidFill>
                  </a:rPr>
                  <a:t>Number of packets</a:t>
                </a:r>
                <a:endParaRPr lang="ja-JP" altLang="en-US" b="1">
                  <a:solidFill>
                    <a:schemeClr val="tx1"/>
                  </a:solidFill>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1806609103"/>
        <c:crosses val="autoZero"/>
        <c:crossBetween val="midCat"/>
      </c:valAx>
      <c:valAx>
        <c:axId val="1806609103"/>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ja-JP" b="1">
                    <a:solidFill>
                      <a:schemeClr val="tx1"/>
                    </a:solidFill>
                  </a:rPr>
                  <a:t>RTT [ms]</a:t>
                </a:r>
                <a:endParaRPr lang="ja-JP" altLang="en-US" b="1">
                  <a:solidFill>
                    <a:schemeClr val="tx1"/>
                  </a:solidFill>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180659182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accent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'50MB'!$F$2</c:f>
              <c:strCache>
                <c:ptCount val="1"/>
                <c:pt idx="0">
                  <c:v>Legal</c:v>
                </c:pt>
              </c:strCache>
            </c:strRef>
          </c:tx>
          <c:spPr>
            <a:ln w="19050" cap="rnd">
              <a:noFill/>
              <a:round/>
            </a:ln>
            <a:effectLst/>
          </c:spPr>
          <c:marker>
            <c:symbol val="circle"/>
            <c:size val="5"/>
            <c:spPr>
              <a:solidFill>
                <a:schemeClr val="accent1"/>
              </a:solidFill>
              <a:ln w="9525">
                <a:solidFill>
                  <a:schemeClr val="accent1"/>
                </a:solidFill>
              </a:ln>
              <a:effectLst/>
            </c:spPr>
          </c:marker>
          <c:dPt>
            <c:idx val="94"/>
            <c:marker>
              <c:symbol val="circle"/>
              <c:size val="5"/>
              <c:spPr>
                <a:solidFill>
                  <a:schemeClr val="accent1"/>
                </a:solidFill>
                <a:ln w="9525">
                  <a:solidFill>
                    <a:schemeClr val="accent1"/>
                  </a:solidFill>
                  <a:miter lim="800000"/>
                </a:ln>
                <a:effectLst/>
              </c:spPr>
            </c:marker>
            <c:bubble3D val="0"/>
            <c:extLst>
              <c:ext xmlns:c16="http://schemas.microsoft.com/office/drawing/2014/chart" uri="{C3380CC4-5D6E-409C-BE32-E72D297353CC}">
                <c16:uniqueId val="{00000000-09A6-5C44-B44B-C33E4713A346}"/>
              </c:ext>
            </c:extLst>
          </c:dPt>
          <c:xVal>
            <c:numRef>
              <c:f>'50MB'!$A$2:$A$301</c:f>
              <c:numCache>
                <c:formatCode>General</c:formatCode>
                <c:ptCount val="3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numCache>
            </c:numRef>
          </c:xVal>
          <c:yVal>
            <c:numRef>
              <c:f>'50MB'!$B$2:$B$301</c:f>
              <c:numCache>
                <c:formatCode>General</c:formatCode>
                <c:ptCount val="300"/>
                <c:pt idx="0">
                  <c:v>6</c:v>
                </c:pt>
                <c:pt idx="1">
                  <c:v>7</c:v>
                </c:pt>
                <c:pt idx="2">
                  <c:v>5</c:v>
                </c:pt>
                <c:pt idx="3">
                  <c:v>5</c:v>
                </c:pt>
                <c:pt idx="4">
                  <c:v>5</c:v>
                </c:pt>
                <c:pt idx="5">
                  <c:v>32</c:v>
                </c:pt>
                <c:pt idx="6">
                  <c:v>11</c:v>
                </c:pt>
                <c:pt idx="7">
                  <c:v>8</c:v>
                </c:pt>
                <c:pt idx="8">
                  <c:v>16</c:v>
                </c:pt>
                <c:pt idx="9">
                  <c:v>6</c:v>
                </c:pt>
                <c:pt idx="10">
                  <c:v>15</c:v>
                </c:pt>
                <c:pt idx="11">
                  <c:v>10</c:v>
                </c:pt>
                <c:pt idx="12">
                  <c:v>15</c:v>
                </c:pt>
                <c:pt idx="13">
                  <c:v>5</c:v>
                </c:pt>
                <c:pt idx="14">
                  <c:v>5</c:v>
                </c:pt>
                <c:pt idx="15">
                  <c:v>5</c:v>
                </c:pt>
                <c:pt idx="16">
                  <c:v>5</c:v>
                </c:pt>
                <c:pt idx="17">
                  <c:v>9</c:v>
                </c:pt>
                <c:pt idx="18">
                  <c:v>9</c:v>
                </c:pt>
                <c:pt idx="19">
                  <c:v>19</c:v>
                </c:pt>
                <c:pt idx="20">
                  <c:v>5</c:v>
                </c:pt>
                <c:pt idx="21">
                  <c:v>20</c:v>
                </c:pt>
                <c:pt idx="22">
                  <c:v>5</c:v>
                </c:pt>
                <c:pt idx="23">
                  <c:v>10</c:v>
                </c:pt>
                <c:pt idx="24">
                  <c:v>20</c:v>
                </c:pt>
                <c:pt idx="25">
                  <c:v>19</c:v>
                </c:pt>
                <c:pt idx="26">
                  <c:v>17</c:v>
                </c:pt>
                <c:pt idx="27">
                  <c:v>8</c:v>
                </c:pt>
                <c:pt idx="28">
                  <c:v>6</c:v>
                </c:pt>
                <c:pt idx="29">
                  <c:v>9</c:v>
                </c:pt>
                <c:pt idx="30">
                  <c:v>11</c:v>
                </c:pt>
                <c:pt idx="31">
                  <c:v>26</c:v>
                </c:pt>
                <c:pt idx="32">
                  <c:v>8</c:v>
                </c:pt>
                <c:pt idx="33">
                  <c:v>5</c:v>
                </c:pt>
                <c:pt idx="34">
                  <c:v>11</c:v>
                </c:pt>
                <c:pt idx="35">
                  <c:v>5</c:v>
                </c:pt>
                <c:pt idx="36">
                  <c:v>5</c:v>
                </c:pt>
                <c:pt idx="37">
                  <c:v>5</c:v>
                </c:pt>
                <c:pt idx="38">
                  <c:v>7</c:v>
                </c:pt>
                <c:pt idx="39">
                  <c:v>18</c:v>
                </c:pt>
                <c:pt idx="40">
                  <c:v>6</c:v>
                </c:pt>
                <c:pt idx="41">
                  <c:v>12</c:v>
                </c:pt>
                <c:pt idx="42">
                  <c:v>15</c:v>
                </c:pt>
                <c:pt idx="43">
                  <c:v>6</c:v>
                </c:pt>
                <c:pt idx="44">
                  <c:v>8</c:v>
                </c:pt>
                <c:pt idx="46">
                  <c:v>9</c:v>
                </c:pt>
                <c:pt idx="47">
                  <c:v>15</c:v>
                </c:pt>
                <c:pt idx="48">
                  <c:v>24</c:v>
                </c:pt>
                <c:pt idx="49">
                  <c:v>25</c:v>
                </c:pt>
                <c:pt idx="50">
                  <c:v>38</c:v>
                </c:pt>
                <c:pt idx="51">
                  <c:v>8</c:v>
                </c:pt>
                <c:pt idx="52">
                  <c:v>5</c:v>
                </c:pt>
                <c:pt idx="53">
                  <c:v>8</c:v>
                </c:pt>
                <c:pt idx="54">
                  <c:v>21</c:v>
                </c:pt>
                <c:pt idx="55">
                  <c:v>5</c:v>
                </c:pt>
                <c:pt idx="56">
                  <c:v>9</c:v>
                </c:pt>
                <c:pt idx="57">
                  <c:v>5</c:v>
                </c:pt>
                <c:pt idx="58">
                  <c:v>11</c:v>
                </c:pt>
                <c:pt idx="59">
                  <c:v>5</c:v>
                </c:pt>
                <c:pt idx="60">
                  <c:v>5</c:v>
                </c:pt>
                <c:pt idx="61">
                  <c:v>5</c:v>
                </c:pt>
                <c:pt idx="62">
                  <c:v>19</c:v>
                </c:pt>
                <c:pt idx="63">
                  <c:v>9</c:v>
                </c:pt>
                <c:pt idx="64">
                  <c:v>10</c:v>
                </c:pt>
                <c:pt idx="65">
                  <c:v>6</c:v>
                </c:pt>
                <c:pt idx="66">
                  <c:v>7</c:v>
                </c:pt>
                <c:pt idx="67">
                  <c:v>5</c:v>
                </c:pt>
                <c:pt idx="68">
                  <c:v>9</c:v>
                </c:pt>
                <c:pt idx="69">
                  <c:v>8</c:v>
                </c:pt>
                <c:pt idx="70">
                  <c:v>5</c:v>
                </c:pt>
                <c:pt idx="71">
                  <c:v>14</c:v>
                </c:pt>
                <c:pt idx="72">
                  <c:v>7</c:v>
                </c:pt>
                <c:pt idx="73">
                  <c:v>11</c:v>
                </c:pt>
                <c:pt idx="74">
                  <c:v>7</c:v>
                </c:pt>
                <c:pt idx="75">
                  <c:v>6</c:v>
                </c:pt>
                <c:pt idx="76">
                  <c:v>5</c:v>
                </c:pt>
                <c:pt idx="77">
                  <c:v>5</c:v>
                </c:pt>
                <c:pt idx="78">
                  <c:v>5</c:v>
                </c:pt>
                <c:pt idx="80">
                  <c:v>14</c:v>
                </c:pt>
                <c:pt idx="81">
                  <c:v>5</c:v>
                </c:pt>
                <c:pt idx="82">
                  <c:v>8</c:v>
                </c:pt>
                <c:pt idx="83">
                  <c:v>5</c:v>
                </c:pt>
                <c:pt idx="84">
                  <c:v>8</c:v>
                </c:pt>
                <c:pt idx="85">
                  <c:v>6</c:v>
                </c:pt>
                <c:pt idx="86">
                  <c:v>7</c:v>
                </c:pt>
                <c:pt idx="87">
                  <c:v>5</c:v>
                </c:pt>
                <c:pt idx="88">
                  <c:v>7</c:v>
                </c:pt>
                <c:pt idx="89">
                  <c:v>9</c:v>
                </c:pt>
                <c:pt idx="90">
                  <c:v>5</c:v>
                </c:pt>
                <c:pt idx="91">
                  <c:v>14</c:v>
                </c:pt>
                <c:pt idx="92">
                  <c:v>7</c:v>
                </c:pt>
                <c:pt idx="93">
                  <c:v>7</c:v>
                </c:pt>
                <c:pt idx="94">
                  <c:v>14</c:v>
                </c:pt>
                <c:pt idx="95">
                  <c:v>7</c:v>
                </c:pt>
                <c:pt idx="96">
                  <c:v>6</c:v>
                </c:pt>
                <c:pt idx="97">
                  <c:v>9</c:v>
                </c:pt>
                <c:pt idx="98">
                  <c:v>11</c:v>
                </c:pt>
                <c:pt idx="99">
                  <c:v>6</c:v>
                </c:pt>
                <c:pt idx="100">
                  <c:v>5</c:v>
                </c:pt>
                <c:pt idx="101">
                  <c:v>14</c:v>
                </c:pt>
                <c:pt idx="102">
                  <c:v>5</c:v>
                </c:pt>
                <c:pt idx="103">
                  <c:v>8</c:v>
                </c:pt>
                <c:pt idx="104">
                  <c:v>5</c:v>
                </c:pt>
                <c:pt idx="105">
                  <c:v>9</c:v>
                </c:pt>
                <c:pt idx="106">
                  <c:v>9</c:v>
                </c:pt>
                <c:pt idx="107">
                  <c:v>6</c:v>
                </c:pt>
                <c:pt idx="108">
                  <c:v>21</c:v>
                </c:pt>
                <c:pt idx="109">
                  <c:v>5</c:v>
                </c:pt>
                <c:pt idx="110">
                  <c:v>32</c:v>
                </c:pt>
                <c:pt idx="111">
                  <c:v>12</c:v>
                </c:pt>
                <c:pt idx="112">
                  <c:v>31</c:v>
                </c:pt>
                <c:pt idx="113">
                  <c:v>6</c:v>
                </c:pt>
                <c:pt idx="114">
                  <c:v>6</c:v>
                </c:pt>
                <c:pt idx="115">
                  <c:v>26</c:v>
                </c:pt>
                <c:pt idx="116">
                  <c:v>5</c:v>
                </c:pt>
                <c:pt idx="117">
                  <c:v>6</c:v>
                </c:pt>
                <c:pt idx="118">
                  <c:v>6</c:v>
                </c:pt>
                <c:pt idx="119">
                  <c:v>10</c:v>
                </c:pt>
                <c:pt idx="120">
                  <c:v>6</c:v>
                </c:pt>
                <c:pt idx="121">
                  <c:v>27</c:v>
                </c:pt>
                <c:pt idx="122">
                  <c:v>5</c:v>
                </c:pt>
                <c:pt idx="123">
                  <c:v>11</c:v>
                </c:pt>
                <c:pt idx="124">
                  <c:v>6</c:v>
                </c:pt>
                <c:pt idx="125">
                  <c:v>5</c:v>
                </c:pt>
                <c:pt idx="126">
                  <c:v>9</c:v>
                </c:pt>
                <c:pt idx="127">
                  <c:v>5</c:v>
                </c:pt>
                <c:pt idx="128">
                  <c:v>5</c:v>
                </c:pt>
                <c:pt idx="129">
                  <c:v>7</c:v>
                </c:pt>
                <c:pt idx="130">
                  <c:v>5</c:v>
                </c:pt>
                <c:pt idx="131">
                  <c:v>11</c:v>
                </c:pt>
                <c:pt idx="132">
                  <c:v>6</c:v>
                </c:pt>
                <c:pt idx="133">
                  <c:v>5</c:v>
                </c:pt>
                <c:pt idx="134">
                  <c:v>7</c:v>
                </c:pt>
                <c:pt idx="135">
                  <c:v>11</c:v>
                </c:pt>
                <c:pt idx="136">
                  <c:v>5</c:v>
                </c:pt>
                <c:pt idx="137">
                  <c:v>5</c:v>
                </c:pt>
                <c:pt idx="138">
                  <c:v>90</c:v>
                </c:pt>
                <c:pt idx="140">
                  <c:v>5</c:v>
                </c:pt>
                <c:pt idx="141">
                  <c:v>6</c:v>
                </c:pt>
                <c:pt idx="142">
                  <c:v>5</c:v>
                </c:pt>
                <c:pt idx="143">
                  <c:v>7</c:v>
                </c:pt>
                <c:pt idx="144">
                  <c:v>5</c:v>
                </c:pt>
                <c:pt idx="145">
                  <c:v>5</c:v>
                </c:pt>
                <c:pt idx="146">
                  <c:v>8</c:v>
                </c:pt>
                <c:pt idx="147">
                  <c:v>5</c:v>
                </c:pt>
                <c:pt idx="148">
                  <c:v>18</c:v>
                </c:pt>
                <c:pt idx="149">
                  <c:v>6</c:v>
                </c:pt>
                <c:pt idx="150">
                  <c:v>10</c:v>
                </c:pt>
                <c:pt idx="151">
                  <c:v>9</c:v>
                </c:pt>
                <c:pt idx="152">
                  <c:v>6</c:v>
                </c:pt>
                <c:pt idx="153">
                  <c:v>19</c:v>
                </c:pt>
                <c:pt idx="154">
                  <c:v>5</c:v>
                </c:pt>
                <c:pt idx="155">
                  <c:v>6</c:v>
                </c:pt>
                <c:pt idx="156">
                  <c:v>8</c:v>
                </c:pt>
                <c:pt idx="157">
                  <c:v>5</c:v>
                </c:pt>
                <c:pt idx="158">
                  <c:v>5</c:v>
                </c:pt>
                <c:pt idx="159">
                  <c:v>13</c:v>
                </c:pt>
                <c:pt idx="160">
                  <c:v>9</c:v>
                </c:pt>
                <c:pt idx="161">
                  <c:v>9</c:v>
                </c:pt>
                <c:pt idx="162">
                  <c:v>12</c:v>
                </c:pt>
                <c:pt idx="163">
                  <c:v>10</c:v>
                </c:pt>
                <c:pt idx="164">
                  <c:v>17</c:v>
                </c:pt>
                <c:pt idx="165">
                  <c:v>10</c:v>
                </c:pt>
                <c:pt idx="166">
                  <c:v>48</c:v>
                </c:pt>
                <c:pt idx="167">
                  <c:v>5</c:v>
                </c:pt>
                <c:pt idx="168">
                  <c:v>11</c:v>
                </c:pt>
                <c:pt idx="169">
                  <c:v>7</c:v>
                </c:pt>
                <c:pt idx="170">
                  <c:v>6</c:v>
                </c:pt>
                <c:pt idx="171">
                  <c:v>23</c:v>
                </c:pt>
                <c:pt idx="172">
                  <c:v>7</c:v>
                </c:pt>
                <c:pt idx="173">
                  <c:v>10</c:v>
                </c:pt>
                <c:pt idx="174">
                  <c:v>11</c:v>
                </c:pt>
                <c:pt idx="175">
                  <c:v>5</c:v>
                </c:pt>
                <c:pt idx="176">
                  <c:v>38</c:v>
                </c:pt>
                <c:pt idx="177">
                  <c:v>5</c:v>
                </c:pt>
                <c:pt idx="178">
                  <c:v>21</c:v>
                </c:pt>
                <c:pt idx="179">
                  <c:v>58</c:v>
                </c:pt>
                <c:pt idx="180">
                  <c:v>10</c:v>
                </c:pt>
                <c:pt idx="181">
                  <c:v>10</c:v>
                </c:pt>
                <c:pt idx="182">
                  <c:v>7</c:v>
                </c:pt>
                <c:pt idx="183">
                  <c:v>11</c:v>
                </c:pt>
                <c:pt idx="184">
                  <c:v>12</c:v>
                </c:pt>
                <c:pt idx="185">
                  <c:v>9</c:v>
                </c:pt>
                <c:pt idx="186">
                  <c:v>44</c:v>
                </c:pt>
                <c:pt idx="187">
                  <c:v>11</c:v>
                </c:pt>
                <c:pt idx="188">
                  <c:v>5</c:v>
                </c:pt>
                <c:pt idx="189">
                  <c:v>8</c:v>
                </c:pt>
                <c:pt idx="190">
                  <c:v>17</c:v>
                </c:pt>
                <c:pt idx="191">
                  <c:v>22</c:v>
                </c:pt>
                <c:pt idx="192">
                  <c:v>16</c:v>
                </c:pt>
                <c:pt idx="193">
                  <c:v>22</c:v>
                </c:pt>
                <c:pt idx="194">
                  <c:v>5</c:v>
                </c:pt>
                <c:pt idx="195">
                  <c:v>18</c:v>
                </c:pt>
                <c:pt idx="196">
                  <c:v>5</c:v>
                </c:pt>
                <c:pt idx="197">
                  <c:v>6</c:v>
                </c:pt>
                <c:pt idx="198">
                  <c:v>5</c:v>
                </c:pt>
                <c:pt idx="199">
                  <c:v>5</c:v>
                </c:pt>
                <c:pt idx="200">
                  <c:v>8</c:v>
                </c:pt>
                <c:pt idx="201">
                  <c:v>5</c:v>
                </c:pt>
                <c:pt idx="202">
                  <c:v>13</c:v>
                </c:pt>
                <c:pt idx="203">
                  <c:v>5</c:v>
                </c:pt>
                <c:pt idx="204">
                  <c:v>20</c:v>
                </c:pt>
                <c:pt idx="205">
                  <c:v>9</c:v>
                </c:pt>
                <c:pt idx="206">
                  <c:v>26</c:v>
                </c:pt>
                <c:pt idx="207">
                  <c:v>5</c:v>
                </c:pt>
                <c:pt idx="208">
                  <c:v>35</c:v>
                </c:pt>
                <c:pt idx="210">
                  <c:v>13</c:v>
                </c:pt>
                <c:pt idx="211">
                  <c:v>8</c:v>
                </c:pt>
                <c:pt idx="212">
                  <c:v>11</c:v>
                </c:pt>
                <c:pt idx="213">
                  <c:v>7</c:v>
                </c:pt>
                <c:pt idx="214">
                  <c:v>12</c:v>
                </c:pt>
                <c:pt idx="215">
                  <c:v>5</c:v>
                </c:pt>
                <c:pt idx="216">
                  <c:v>11</c:v>
                </c:pt>
                <c:pt idx="217">
                  <c:v>21</c:v>
                </c:pt>
                <c:pt idx="218">
                  <c:v>7</c:v>
                </c:pt>
                <c:pt idx="219">
                  <c:v>15</c:v>
                </c:pt>
                <c:pt idx="220">
                  <c:v>6</c:v>
                </c:pt>
                <c:pt idx="221">
                  <c:v>35</c:v>
                </c:pt>
                <c:pt idx="222">
                  <c:v>5</c:v>
                </c:pt>
                <c:pt idx="223">
                  <c:v>15</c:v>
                </c:pt>
                <c:pt idx="224">
                  <c:v>5</c:v>
                </c:pt>
                <c:pt idx="225">
                  <c:v>15</c:v>
                </c:pt>
                <c:pt idx="226">
                  <c:v>10</c:v>
                </c:pt>
                <c:pt idx="227">
                  <c:v>10</c:v>
                </c:pt>
                <c:pt idx="228">
                  <c:v>5</c:v>
                </c:pt>
                <c:pt idx="229">
                  <c:v>12</c:v>
                </c:pt>
                <c:pt idx="230">
                  <c:v>5</c:v>
                </c:pt>
                <c:pt idx="231">
                  <c:v>9</c:v>
                </c:pt>
                <c:pt idx="232">
                  <c:v>9</c:v>
                </c:pt>
                <c:pt idx="233">
                  <c:v>15</c:v>
                </c:pt>
                <c:pt idx="234">
                  <c:v>8</c:v>
                </c:pt>
                <c:pt idx="235">
                  <c:v>5</c:v>
                </c:pt>
                <c:pt idx="236">
                  <c:v>7</c:v>
                </c:pt>
                <c:pt idx="237">
                  <c:v>18</c:v>
                </c:pt>
                <c:pt idx="238">
                  <c:v>6</c:v>
                </c:pt>
                <c:pt idx="239">
                  <c:v>6</c:v>
                </c:pt>
                <c:pt idx="240">
                  <c:v>14</c:v>
                </c:pt>
                <c:pt idx="241">
                  <c:v>5</c:v>
                </c:pt>
                <c:pt idx="242">
                  <c:v>9</c:v>
                </c:pt>
                <c:pt idx="243">
                  <c:v>13</c:v>
                </c:pt>
                <c:pt idx="244">
                  <c:v>7</c:v>
                </c:pt>
                <c:pt idx="245">
                  <c:v>10</c:v>
                </c:pt>
                <c:pt idx="246">
                  <c:v>5</c:v>
                </c:pt>
                <c:pt idx="247">
                  <c:v>5</c:v>
                </c:pt>
                <c:pt idx="248">
                  <c:v>5</c:v>
                </c:pt>
                <c:pt idx="249">
                  <c:v>19</c:v>
                </c:pt>
                <c:pt idx="250">
                  <c:v>5</c:v>
                </c:pt>
                <c:pt idx="251">
                  <c:v>15</c:v>
                </c:pt>
                <c:pt idx="252">
                  <c:v>16</c:v>
                </c:pt>
                <c:pt idx="253">
                  <c:v>19</c:v>
                </c:pt>
                <c:pt idx="254">
                  <c:v>17</c:v>
                </c:pt>
                <c:pt idx="255">
                  <c:v>6</c:v>
                </c:pt>
                <c:pt idx="256">
                  <c:v>12</c:v>
                </c:pt>
                <c:pt idx="257">
                  <c:v>7</c:v>
                </c:pt>
                <c:pt idx="258">
                  <c:v>5</c:v>
                </c:pt>
                <c:pt idx="259">
                  <c:v>6</c:v>
                </c:pt>
                <c:pt idx="260">
                  <c:v>7</c:v>
                </c:pt>
                <c:pt idx="261">
                  <c:v>9</c:v>
                </c:pt>
                <c:pt idx="262">
                  <c:v>26</c:v>
                </c:pt>
                <c:pt idx="263">
                  <c:v>6</c:v>
                </c:pt>
                <c:pt idx="264">
                  <c:v>22</c:v>
                </c:pt>
                <c:pt idx="265">
                  <c:v>8</c:v>
                </c:pt>
                <c:pt idx="266">
                  <c:v>14</c:v>
                </c:pt>
                <c:pt idx="267">
                  <c:v>7</c:v>
                </c:pt>
                <c:pt idx="268">
                  <c:v>12</c:v>
                </c:pt>
                <c:pt idx="269">
                  <c:v>29</c:v>
                </c:pt>
                <c:pt idx="270">
                  <c:v>7</c:v>
                </c:pt>
                <c:pt idx="271">
                  <c:v>8</c:v>
                </c:pt>
                <c:pt idx="272">
                  <c:v>12</c:v>
                </c:pt>
                <c:pt idx="273">
                  <c:v>17</c:v>
                </c:pt>
                <c:pt idx="274">
                  <c:v>8</c:v>
                </c:pt>
                <c:pt idx="275">
                  <c:v>13</c:v>
                </c:pt>
                <c:pt idx="276">
                  <c:v>8</c:v>
                </c:pt>
                <c:pt idx="277">
                  <c:v>5</c:v>
                </c:pt>
                <c:pt idx="278">
                  <c:v>10</c:v>
                </c:pt>
                <c:pt idx="279">
                  <c:v>23</c:v>
                </c:pt>
                <c:pt idx="280">
                  <c:v>16</c:v>
                </c:pt>
                <c:pt idx="281">
                  <c:v>6</c:v>
                </c:pt>
                <c:pt idx="282">
                  <c:v>13</c:v>
                </c:pt>
                <c:pt idx="283">
                  <c:v>59</c:v>
                </c:pt>
                <c:pt idx="284">
                  <c:v>7</c:v>
                </c:pt>
                <c:pt idx="285">
                  <c:v>41</c:v>
                </c:pt>
                <c:pt idx="286">
                  <c:v>5</c:v>
                </c:pt>
                <c:pt idx="287">
                  <c:v>11</c:v>
                </c:pt>
                <c:pt idx="288">
                  <c:v>8</c:v>
                </c:pt>
                <c:pt idx="289">
                  <c:v>7</c:v>
                </c:pt>
                <c:pt idx="291">
                  <c:v>10</c:v>
                </c:pt>
                <c:pt idx="292">
                  <c:v>40</c:v>
                </c:pt>
                <c:pt idx="293">
                  <c:v>5</c:v>
                </c:pt>
                <c:pt idx="294">
                  <c:v>5</c:v>
                </c:pt>
                <c:pt idx="295">
                  <c:v>5</c:v>
                </c:pt>
                <c:pt idx="296">
                  <c:v>6</c:v>
                </c:pt>
                <c:pt idx="297">
                  <c:v>24</c:v>
                </c:pt>
                <c:pt idx="298">
                  <c:v>11</c:v>
                </c:pt>
                <c:pt idx="299">
                  <c:v>7</c:v>
                </c:pt>
              </c:numCache>
            </c:numRef>
          </c:yVal>
          <c:smooth val="0"/>
          <c:extLst>
            <c:ext xmlns:c16="http://schemas.microsoft.com/office/drawing/2014/chart" uri="{C3380CC4-5D6E-409C-BE32-E72D297353CC}">
              <c16:uniqueId val="{00000001-09A6-5C44-B44B-C33E4713A346}"/>
            </c:ext>
          </c:extLst>
        </c:ser>
        <c:ser>
          <c:idx val="1"/>
          <c:order val="1"/>
          <c:tx>
            <c:v>Rogue</c:v>
          </c:tx>
          <c:spPr>
            <a:ln w="25400" cap="rnd">
              <a:noFill/>
              <a:round/>
            </a:ln>
            <a:effectLst/>
          </c:spPr>
          <c:marker>
            <c:symbol val="diamond"/>
            <c:size val="5"/>
            <c:spPr>
              <a:solidFill>
                <a:schemeClr val="accent2"/>
              </a:solidFill>
              <a:ln w="9525">
                <a:solidFill>
                  <a:schemeClr val="accent2"/>
                </a:solidFill>
              </a:ln>
              <a:effectLst/>
            </c:spPr>
          </c:marker>
          <c:xVal>
            <c:numRef>
              <c:f>'50MB'!$A$2:$A$301</c:f>
              <c:numCache>
                <c:formatCode>General</c:formatCode>
                <c:ptCount val="3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numCache>
            </c:numRef>
          </c:xVal>
          <c:yVal>
            <c:numRef>
              <c:f>'50MB'!$C$2:$C$301</c:f>
              <c:numCache>
                <c:formatCode>General</c:formatCode>
                <c:ptCount val="300"/>
                <c:pt idx="0">
                  <c:v>5</c:v>
                </c:pt>
                <c:pt idx="1">
                  <c:v>14</c:v>
                </c:pt>
                <c:pt idx="2">
                  <c:v>68</c:v>
                </c:pt>
                <c:pt idx="4">
                  <c:v>13</c:v>
                </c:pt>
                <c:pt idx="5">
                  <c:v>46</c:v>
                </c:pt>
                <c:pt idx="6">
                  <c:v>5</c:v>
                </c:pt>
                <c:pt idx="7">
                  <c:v>26</c:v>
                </c:pt>
                <c:pt idx="8">
                  <c:v>58</c:v>
                </c:pt>
                <c:pt idx="9">
                  <c:v>6</c:v>
                </c:pt>
                <c:pt idx="10">
                  <c:v>137</c:v>
                </c:pt>
                <c:pt idx="11">
                  <c:v>61</c:v>
                </c:pt>
                <c:pt idx="12">
                  <c:v>46</c:v>
                </c:pt>
                <c:pt idx="13">
                  <c:v>7</c:v>
                </c:pt>
                <c:pt idx="14">
                  <c:v>28</c:v>
                </c:pt>
                <c:pt idx="15">
                  <c:v>10</c:v>
                </c:pt>
                <c:pt idx="16">
                  <c:v>8</c:v>
                </c:pt>
                <c:pt idx="17">
                  <c:v>7</c:v>
                </c:pt>
                <c:pt idx="18">
                  <c:v>274</c:v>
                </c:pt>
                <c:pt idx="19">
                  <c:v>12</c:v>
                </c:pt>
                <c:pt idx="20">
                  <c:v>6</c:v>
                </c:pt>
                <c:pt idx="21">
                  <c:v>10</c:v>
                </c:pt>
                <c:pt idx="22">
                  <c:v>7</c:v>
                </c:pt>
                <c:pt idx="23">
                  <c:v>41</c:v>
                </c:pt>
                <c:pt idx="24">
                  <c:v>15</c:v>
                </c:pt>
                <c:pt idx="26">
                  <c:v>9</c:v>
                </c:pt>
                <c:pt idx="27">
                  <c:v>6</c:v>
                </c:pt>
                <c:pt idx="28">
                  <c:v>14</c:v>
                </c:pt>
                <c:pt idx="29">
                  <c:v>59</c:v>
                </c:pt>
                <c:pt idx="30">
                  <c:v>64</c:v>
                </c:pt>
                <c:pt idx="31">
                  <c:v>183</c:v>
                </c:pt>
                <c:pt idx="32">
                  <c:v>58</c:v>
                </c:pt>
                <c:pt idx="33">
                  <c:v>54</c:v>
                </c:pt>
                <c:pt idx="34">
                  <c:v>230</c:v>
                </c:pt>
                <c:pt idx="35">
                  <c:v>6</c:v>
                </c:pt>
                <c:pt idx="36">
                  <c:v>10</c:v>
                </c:pt>
                <c:pt idx="37">
                  <c:v>6</c:v>
                </c:pt>
                <c:pt idx="38">
                  <c:v>13</c:v>
                </c:pt>
                <c:pt idx="39">
                  <c:v>99</c:v>
                </c:pt>
                <c:pt idx="40">
                  <c:v>7</c:v>
                </c:pt>
                <c:pt idx="41">
                  <c:v>111</c:v>
                </c:pt>
                <c:pt idx="42">
                  <c:v>6</c:v>
                </c:pt>
                <c:pt idx="43">
                  <c:v>6</c:v>
                </c:pt>
                <c:pt idx="44">
                  <c:v>125</c:v>
                </c:pt>
                <c:pt idx="45">
                  <c:v>21</c:v>
                </c:pt>
                <c:pt idx="46">
                  <c:v>6</c:v>
                </c:pt>
                <c:pt idx="47">
                  <c:v>6</c:v>
                </c:pt>
                <c:pt idx="48">
                  <c:v>37</c:v>
                </c:pt>
                <c:pt idx="49">
                  <c:v>23</c:v>
                </c:pt>
                <c:pt idx="51">
                  <c:v>119</c:v>
                </c:pt>
                <c:pt idx="52">
                  <c:v>19</c:v>
                </c:pt>
                <c:pt idx="53">
                  <c:v>44</c:v>
                </c:pt>
                <c:pt idx="54">
                  <c:v>17</c:v>
                </c:pt>
                <c:pt idx="55">
                  <c:v>26</c:v>
                </c:pt>
                <c:pt idx="56">
                  <c:v>27</c:v>
                </c:pt>
                <c:pt idx="57">
                  <c:v>9</c:v>
                </c:pt>
                <c:pt idx="58">
                  <c:v>8</c:v>
                </c:pt>
                <c:pt idx="59">
                  <c:v>8</c:v>
                </c:pt>
                <c:pt idx="60">
                  <c:v>52</c:v>
                </c:pt>
                <c:pt idx="62">
                  <c:v>54</c:v>
                </c:pt>
                <c:pt idx="63">
                  <c:v>7</c:v>
                </c:pt>
                <c:pt idx="64">
                  <c:v>14</c:v>
                </c:pt>
                <c:pt idx="65">
                  <c:v>46</c:v>
                </c:pt>
                <c:pt idx="66">
                  <c:v>11</c:v>
                </c:pt>
                <c:pt idx="67">
                  <c:v>16</c:v>
                </c:pt>
                <c:pt idx="68">
                  <c:v>23</c:v>
                </c:pt>
                <c:pt idx="69">
                  <c:v>26</c:v>
                </c:pt>
                <c:pt idx="70">
                  <c:v>16</c:v>
                </c:pt>
                <c:pt idx="71">
                  <c:v>99</c:v>
                </c:pt>
                <c:pt idx="72">
                  <c:v>15</c:v>
                </c:pt>
                <c:pt idx="73">
                  <c:v>7</c:v>
                </c:pt>
                <c:pt idx="74">
                  <c:v>46</c:v>
                </c:pt>
                <c:pt idx="75">
                  <c:v>36</c:v>
                </c:pt>
                <c:pt idx="76">
                  <c:v>63</c:v>
                </c:pt>
                <c:pt idx="77">
                  <c:v>21</c:v>
                </c:pt>
                <c:pt idx="78">
                  <c:v>6</c:v>
                </c:pt>
                <c:pt idx="79">
                  <c:v>38</c:v>
                </c:pt>
                <c:pt idx="80">
                  <c:v>78</c:v>
                </c:pt>
                <c:pt idx="81">
                  <c:v>29</c:v>
                </c:pt>
                <c:pt idx="82">
                  <c:v>78</c:v>
                </c:pt>
                <c:pt idx="84">
                  <c:v>5</c:v>
                </c:pt>
                <c:pt idx="85">
                  <c:v>41</c:v>
                </c:pt>
                <c:pt idx="87">
                  <c:v>88</c:v>
                </c:pt>
                <c:pt idx="88">
                  <c:v>54</c:v>
                </c:pt>
                <c:pt idx="89">
                  <c:v>26</c:v>
                </c:pt>
                <c:pt idx="90">
                  <c:v>5</c:v>
                </c:pt>
                <c:pt idx="91">
                  <c:v>16</c:v>
                </c:pt>
                <c:pt idx="92">
                  <c:v>48</c:v>
                </c:pt>
                <c:pt idx="93">
                  <c:v>13</c:v>
                </c:pt>
                <c:pt idx="94">
                  <c:v>12</c:v>
                </c:pt>
                <c:pt idx="95">
                  <c:v>36</c:v>
                </c:pt>
                <c:pt idx="96">
                  <c:v>6</c:v>
                </c:pt>
                <c:pt idx="97">
                  <c:v>27</c:v>
                </c:pt>
                <c:pt idx="98">
                  <c:v>26</c:v>
                </c:pt>
                <c:pt idx="99">
                  <c:v>41</c:v>
                </c:pt>
                <c:pt idx="100">
                  <c:v>30</c:v>
                </c:pt>
                <c:pt idx="101">
                  <c:v>9</c:v>
                </c:pt>
                <c:pt idx="102">
                  <c:v>17</c:v>
                </c:pt>
                <c:pt idx="103">
                  <c:v>47</c:v>
                </c:pt>
                <c:pt idx="104">
                  <c:v>59</c:v>
                </c:pt>
                <c:pt idx="105">
                  <c:v>126</c:v>
                </c:pt>
                <c:pt idx="106">
                  <c:v>9</c:v>
                </c:pt>
                <c:pt idx="107">
                  <c:v>21</c:v>
                </c:pt>
                <c:pt idx="108">
                  <c:v>25</c:v>
                </c:pt>
                <c:pt idx="109">
                  <c:v>7</c:v>
                </c:pt>
                <c:pt idx="110">
                  <c:v>33</c:v>
                </c:pt>
                <c:pt idx="111">
                  <c:v>24</c:v>
                </c:pt>
                <c:pt idx="112">
                  <c:v>12</c:v>
                </c:pt>
                <c:pt idx="113">
                  <c:v>59</c:v>
                </c:pt>
                <c:pt idx="114">
                  <c:v>31</c:v>
                </c:pt>
                <c:pt idx="115">
                  <c:v>75</c:v>
                </c:pt>
                <c:pt idx="117">
                  <c:v>13</c:v>
                </c:pt>
                <c:pt idx="118">
                  <c:v>6</c:v>
                </c:pt>
                <c:pt idx="119">
                  <c:v>22</c:v>
                </c:pt>
                <c:pt idx="120">
                  <c:v>9</c:v>
                </c:pt>
                <c:pt idx="121">
                  <c:v>48</c:v>
                </c:pt>
                <c:pt idx="122">
                  <c:v>45</c:v>
                </c:pt>
                <c:pt idx="123">
                  <c:v>66</c:v>
                </c:pt>
                <c:pt idx="124">
                  <c:v>43</c:v>
                </c:pt>
                <c:pt idx="125">
                  <c:v>10</c:v>
                </c:pt>
                <c:pt idx="126">
                  <c:v>80</c:v>
                </c:pt>
                <c:pt idx="127">
                  <c:v>9</c:v>
                </c:pt>
                <c:pt idx="128">
                  <c:v>51</c:v>
                </c:pt>
                <c:pt idx="129">
                  <c:v>16</c:v>
                </c:pt>
                <c:pt idx="130">
                  <c:v>7</c:v>
                </c:pt>
                <c:pt idx="131">
                  <c:v>6</c:v>
                </c:pt>
                <c:pt idx="132">
                  <c:v>16</c:v>
                </c:pt>
                <c:pt idx="133">
                  <c:v>13</c:v>
                </c:pt>
                <c:pt idx="134">
                  <c:v>25</c:v>
                </c:pt>
                <c:pt idx="135">
                  <c:v>22</c:v>
                </c:pt>
                <c:pt idx="136">
                  <c:v>8</c:v>
                </c:pt>
                <c:pt idx="137">
                  <c:v>7</c:v>
                </c:pt>
                <c:pt idx="138">
                  <c:v>75</c:v>
                </c:pt>
                <c:pt idx="139">
                  <c:v>82</c:v>
                </c:pt>
                <c:pt idx="140">
                  <c:v>18</c:v>
                </c:pt>
                <c:pt idx="141">
                  <c:v>7</c:v>
                </c:pt>
                <c:pt idx="142">
                  <c:v>28</c:v>
                </c:pt>
                <c:pt idx="143">
                  <c:v>79</c:v>
                </c:pt>
                <c:pt idx="144">
                  <c:v>24</c:v>
                </c:pt>
                <c:pt idx="145">
                  <c:v>8</c:v>
                </c:pt>
                <c:pt idx="146">
                  <c:v>118</c:v>
                </c:pt>
                <c:pt idx="147">
                  <c:v>18</c:v>
                </c:pt>
                <c:pt idx="148">
                  <c:v>142</c:v>
                </c:pt>
                <c:pt idx="149">
                  <c:v>41</c:v>
                </c:pt>
                <c:pt idx="150">
                  <c:v>11</c:v>
                </c:pt>
                <c:pt idx="151">
                  <c:v>12</c:v>
                </c:pt>
                <c:pt idx="152">
                  <c:v>39</c:v>
                </c:pt>
                <c:pt idx="153">
                  <c:v>7</c:v>
                </c:pt>
                <c:pt idx="154">
                  <c:v>42</c:v>
                </c:pt>
                <c:pt idx="155">
                  <c:v>29</c:v>
                </c:pt>
                <c:pt idx="156">
                  <c:v>66</c:v>
                </c:pt>
                <c:pt idx="157">
                  <c:v>11</c:v>
                </c:pt>
                <c:pt idx="158">
                  <c:v>17</c:v>
                </c:pt>
                <c:pt idx="159">
                  <c:v>22</c:v>
                </c:pt>
                <c:pt idx="160">
                  <c:v>8</c:v>
                </c:pt>
                <c:pt idx="161">
                  <c:v>13</c:v>
                </c:pt>
                <c:pt idx="162">
                  <c:v>31</c:v>
                </c:pt>
                <c:pt idx="163">
                  <c:v>17</c:v>
                </c:pt>
                <c:pt idx="165">
                  <c:v>22</c:v>
                </c:pt>
                <c:pt idx="166">
                  <c:v>12</c:v>
                </c:pt>
                <c:pt idx="167">
                  <c:v>5</c:v>
                </c:pt>
                <c:pt idx="168">
                  <c:v>10</c:v>
                </c:pt>
                <c:pt idx="169">
                  <c:v>7</c:v>
                </c:pt>
                <c:pt idx="170">
                  <c:v>12</c:v>
                </c:pt>
                <c:pt idx="171">
                  <c:v>210</c:v>
                </c:pt>
                <c:pt idx="172">
                  <c:v>5</c:v>
                </c:pt>
                <c:pt idx="173">
                  <c:v>21</c:v>
                </c:pt>
                <c:pt idx="174">
                  <c:v>55</c:v>
                </c:pt>
                <c:pt idx="175">
                  <c:v>25</c:v>
                </c:pt>
                <c:pt idx="176">
                  <c:v>17</c:v>
                </c:pt>
                <c:pt idx="177">
                  <c:v>14</c:v>
                </c:pt>
                <c:pt idx="178">
                  <c:v>5</c:v>
                </c:pt>
                <c:pt idx="179">
                  <c:v>13</c:v>
                </c:pt>
                <c:pt idx="180">
                  <c:v>7</c:v>
                </c:pt>
                <c:pt idx="181">
                  <c:v>5</c:v>
                </c:pt>
                <c:pt idx="182">
                  <c:v>14</c:v>
                </c:pt>
                <c:pt idx="183">
                  <c:v>93</c:v>
                </c:pt>
                <c:pt idx="184">
                  <c:v>8</c:v>
                </c:pt>
                <c:pt idx="185">
                  <c:v>15</c:v>
                </c:pt>
                <c:pt idx="186">
                  <c:v>23</c:v>
                </c:pt>
                <c:pt idx="187">
                  <c:v>8</c:v>
                </c:pt>
                <c:pt idx="188">
                  <c:v>6</c:v>
                </c:pt>
                <c:pt idx="189">
                  <c:v>15</c:v>
                </c:pt>
                <c:pt idx="190">
                  <c:v>47</c:v>
                </c:pt>
                <c:pt idx="192">
                  <c:v>7</c:v>
                </c:pt>
                <c:pt idx="193">
                  <c:v>13</c:v>
                </c:pt>
                <c:pt idx="194">
                  <c:v>7</c:v>
                </c:pt>
                <c:pt idx="195">
                  <c:v>75</c:v>
                </c:pt>
                <c:pt idx="196">
                  <c:v>39</c:v>
                </c:pt>
                <c:pt idx="197">
                  <c:v>43</c:v>
                </c:pt>
                <c:pt idx="198">
                  <c:v>7</c:v>
                </c:pt>
                <c:pt idx="199">
                  <c:v>31</c:v>
                </c:pt>
                <c:pt idx="200">
                  <c:v>91</c:v>
                </c:pt>
                <c:pt idx="201">
                  <c:v>36</c:v>
                </c:pt>
                <c:pt idx="203">
                  <c:v>39</c:v>
                </c:pt>
                <c:pt idx="204">
                  <c:v>13</c:v>
                </c:pt>
                <c:pt idx="205">
                  <c:v>40</c:v>
                </c:pt>
                <c:pt idx="206">
                  <c:v>26</c:v>
                </c:pt>
                <c:pt idx="207">
                  <c:v>6</c:v>
                </c:pt>
                <c:pt idx="208">
                  <c:v>26</c:v>
                </c:pt>
                <c:pt idx="209">
                  <c:v>6</c:v>
                </c:pt>
                <c:pt idx="210">
                  <c:v>20</c:v>
                </c:pt>
                <c:pt idx="211">
                  <c:v>6</c:v>
                </c:pt>
                <c:pt idx="212">
                  <c:v>14</c:v>
                </c:pt>
                <c:pt idx="213">
                  <c:v>18</c:v>
                </c:pt>
                <c:pt idx="214">
                  <c:v>15</c:v>
                </c:pt>
                <c:pt idx="215">
                  <c:v>8</c:v>
                </c:pt>
                <c:pt idx="216">
                  <c:v>11</c:v>
                </c:pt>
                <c:pt idx="217">
                  <c:v>32</c:v>
                </c:pt>
                <c:pt idx="218">
                  <c:v>7</c:v>
                </c:pt>
                <c:pt idx="219">
                  <c:v>6</c:v>
                </c:pt>
                <c:pt idx="220">
                  <c:v>28</c:v>
                </c:pt>
                <c:pt idx="221">
                  <c:v>46</c:v>
                </c:pt>
                <c:pt idx="222">
                  <c:v>6</c:v>
                </c:pt>
                <c:pt idx="223">
                  <c:v>17</c:v>
                </c:pt>
                <c:pt idx="224">
                  <c:v>6</c:v>
                </c:pt>
                <c:pt idx="225">
                  <c:v>23</c:v>
                </c:pt>
                <c:pt idx="226">
                  <c:v>41</c:v>
                </c:pt>
                <c:pt idx="227">
                  <c:v>22</c:v>
                </c:pt>
                <c:pt idx="228">
                  <c:v>5</c:v>
                </c:pt>
                <c:pt idx="229">
                  <c:v>15</c:v>
                </c:pt>
                <c:pt idx="230">
                  <c:v>18</c:v>
                </c:pt>
                <c:pt idx="231">
                  <c:v>14</c:v>
                </c:pt>
                <c:pt idx="232">
                  <c:v>30</c:v>
                </c:pt>
                <c:pt idx="233">
                  <c:v>23</c:v>
                </c:pt>
                <c:pt idx="234">
                  <c:v>5</c:v>
                </c:pt>
                <c:pt idx="235">
                  <c:v>16</c:v>
                </c:pt>
                <c:pt idx="236">
                  <c:v>64</c:v>
                </c:pt>
                <c:pt idx="237">
                  <c:v>7</c:v>
                </c:pt>
                <c:pt idx="238">
                  <c:v>33</c:v>
                </c:pt>
                <c:pt idx="239">
                  <c:v>17</c:v>
                </c:pt>
                <c:pt idx="240">
                  <c:v>8</c:v>
                </c:pt>
                <c:pt idx="242">
                  <c:v>31</c:v>
                </c:pt>
                <c:pt idx="243">
                  <c:v>23</c:v>
                </c:pt>
                <c:pt idx="244">
                  <c:v>6</c:v>
                </c:pt>
                <c:pt idx="245">
                  <c:v>5</c:v>
                </c:pt>
                <c:pt idx="246">
                  <c:v>11</c:v>
                </c:pt>
                <c:pt idx="247">
                  <c:v>39</c:v>
                </c:pt>
                <c:pt idx="248">
                  <c:v>38</c:v>
                </c:pt>
                <c:pt idx="249">
                  <c:v>5</c:v>
                </c:pt>
                <c:pt idx="250">
                  <c:v>36</c:v>
                </c:pt>
                <c:pt idx="251">
                  <c:v>85</c:v>
                </c:pt>
                <c:pt idx="252">
                  <c:v>25</c:v>
                </c:pt>
                <c:pt idx="253">
                  <c:v>155</c:v>
                </c:pt>
                <c:pt idx="254">
                  <c:v>43</c:v>
                </c:pt>
                <c:pt idx="255">
                  <c:v>37</c:v>
                </c:pt>
                <c:pt idx="256">
                  <c:v>32</c:v>
                </c:pt>
                <c:pt idx="258">
                  <c:v>34</c:v>
                </c:pt>
                <c:pt idx="259">
                  <c:v>6</c:v>
                </c:pt>
                <c:pt idx="261">
                  <c:v>97</c:v>
                </c:pt>
                <c:pt idx="262">
                  <c:v>8</c:v>
                </c:pt>
                <c:pt idx="263">
                  <c:v>11</c:v>
                </c:pt>
                <c:pt idx="264">
                  <c:v>10</c:v>
                </c:pt>
                <c:pt idx="265">
                  <c:v>92</c:v>
                </c:pt>
                <c:pt idx="266">
                  <c:v>63</c:v>
                </c:pt>
                <c:pt idx="268">
                  <c:v>154</c:v>
                </c:pt>
                <c:pt idx="269">
                  <c:v>13</c:v>
                </c:pt>
                <c:pt idx="270">
                  <c:v>88</c:v>
                </c:pt>
                <c:pt idx="271">
                  <c:v>21</c:v>
                </c:pt>
                <c:pt idx="272">
                  <c:v>63</c:v>
                </c:pt>
                <c:pt idx="273">
                  <c:v>83</c:v>
                </c:pt>
                <c:pt idx="274">
                  <c:v>30</c:v>
                </c:pt>
                <c:pt idx="275">
                  <c:v>69</c:v>
                </c:pt>
                <c:pt idx="277">
                  <c:v>179</c:v>
                </c:pt>
                <c:pt idx="278">
                  <c:v>19</c:v>
                </c:pt>
                <c:pt idx="279">
                  <c:v>51</c:v>
                </c:pt>
                <c:pt idx="281">
                  <c:v>75</c:v>
                </c:pt>
                <c:pt idx="282">
                  <c:v>65</c:v>
                </c:pt>
                <c:pt idx="283">
                  <c:v>109</c:v>
                </c:pt>
                <c:pt idx="284">
                  <c:v>150</c:v>
                </c:pt>
                <c:pt idx="285">
                  <c:v>58</c:v>
                </c:pt>
                <c:pt idx="286">
                  <c:v>54</c:v>
                </c:pt>
                <c:pt idx="287">
                  <c:v>57</c:v>
                </c:pt>
                <c:pt idx="288">
                  <c:v>68</c:v>
                </c:pt>
                <c:pt idx="290">
                  <c:v>49</c:v>
                </c:pt>
                <c:pt idx="291">
                  <c:v>60</c:v>
                </c:pt>
                <c:pt idx="292">
                  <c:v>18</c:v>
                </c:pt>
                <c:pt idx="293">
                  <c:v>13</c:v>
                </c:pt>
                <c:pt idx="294">
                  <c:v>54</c:v>
                </c:pt>
                <c:pt idx="295">
                  <c:v>11</c:v>
                </c:pt>
                <c:pt idx="296">
                  <c:v>6</c:v>
                </c:pt>
                <c:pt idx="297">
                  <c:v>11</c:v>
                </c:pt>
                <c:pt idx="299">
                  <c:v>18</c:v>
                </c:pt>
              </c:numCache>
            </c:numRef>
          </c:yVal>
          <c:smooth val="0"/>
          <c:extLst>
            <c:ext xmlns:c16="http://schemas.microsoft.com/office/drawing/2014/chart" uri="{C3380CC4-5D6E-409C-BE32-E72D297353CC}">
              <c16:uniqueId val="{00000002-09A6-5C44-B44B-C33E4713A346}"/>
            </c:ext>
          </c:extLst>
        </c:ser>
        <c:dLbls>
          <c:showLegendKey val="0"/>
          <c:showVal val="0"/>
          <c:showCatName val="0"/>
          <c:showSerName val="0"/>
          <c:showPercent val="0"/>
          <c:showBubbleSize val="0"/>
        </c:dLbls>
        <c:axId val="1806591823"/>
        <c:axId val="1806609103"/>
      </c:scatterChart>
      <c:valAx>
        <c:axId val="1806591823"/>
        <c:scaling>
          <c:orientation val="minMax"/>
          <c:max val="30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ja-JP" b="1" dirty="0">
                    <a:solidFill>
                      <a:schemeClr val="tx1"/>
                    </a:solidFill>
                  </a:rPr>
                  <a:t>Number</a:t>
                </a:r>
                <a:r>
                  <a:rPr lang="en-US" altLang="ja-JP" b="1" baseline="0" dirty="0">
                    <a:solidFill>
                      <a:schemeClr val="tx1"/>
                    </a:solidFill>
                  </a:rPr>
                  <a:t> of packets</a:t>
                </a:r>
                <a:endParaRPr lang="ja-JP" altLang="en-US" b="1">
                  <a:solidFill>
                    <a:schemeClr val="tx1"/>
                  </a:solidFill>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1806609103"/>
        <c:crosses val="autoZero"/>
        <c:crossBetween val="midCat"/>
      </c:valAx>
      <c:valAx>
        <c:axId val="1806609103"/>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ja-JP" b="1">
                    <a:solidFill>
                      <a:schemeClr val="tx1"/>
                    </a:solidFill>
                  </a:rPr>
                  <a:t>RTT [ms]</a:t>
                </a:r>
                <a:endParaRPr lang="ja-JP" altLang="en-US" b="1">
                  <a:solidFill>
                    <a:schemeClr val="tx1"/>
                  </a:solidFill>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180659182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accent1"/>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Legal</c:v>
          </c:tx>
          <c:spPr>
            <a:ln w="19050" cap="rnd">
              <a:noFill/>
              <a:round/>
            </a:ln>
            <a:effectLst/>
          </c:spPr>
          <c:marker>
            <c:symbol val="circle"/>
            <c:size val="5"/>
            <c:spPr>
              <a:solidFill>
                <a:schemeClr val="accent1"/>
              </a:solidFill>
              <a:ln w="9525">
                <a:solidFill>
                  <a:schemeClr val="accent1"/>
                </a:solidFill>
              </a:ln>
              <a:effectLst/>
            </c:spPr>
          </c:marker>
          <c:dPt>
            <c:idx val="94"/>
            <c:marker>
              <c:symbol val="circle"/>
              <c:size val="5"/>
              <c:spPr>
                <a:solidFill>
                  <a:schemeClr val="accent1"/>
                </a:solidFill>
                <a:ln w="9525">
                  <a:solidFill>
                    <a:schemeClr val="accent1"/>
                  </a:solidFill>
                  <a:miter lim="800000"/>
                </a:ln>
                <a:effectLst/>
              </c:spPr>
            </c:marker>
            <c:bubble3D val="0"/>
            <c:extLst>
              <c:ext xmlns:c16="http://schemas.microsoft.com/office/drawing/2014/chart" uri="{C3380CC4-5D6E-409C-BE32-E72D297353CC}">
                <c16:uniqueId val="{00000000-CE0C-6540-8C7C-4BC85F6DB233}"/>
              </c:ext>
            </c:extLst>
          </c:dPt>
          <c:xVal>
            <c:numRef>
              <c:f>'50MB'!$A$2:$A$301</c:f>
              <c:numCache>
                <c:formatCode>General</c:formatCode>
                <c:ptCount val="3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numCache>
            </c:numRef>
          </c:xVal>
          <c:yVal>
            <c:numRef>
              <c:f>'50MB'!$B$2:$B$301</c:f>
              <c:numCache>
                <c:formatCode>General</c:formatCode>
                <c:ptCount val="300"/>
                <c:pt idx="0">
                  <c:v>5</c:v>
                </c:pt>
                <c:pt idx="1">
                  <c:v>45</c:v>
                </c:pt>
                <c:pt idx="2">
                  <c:v>10</c:v>
                </c:pt>
                <c:pt idx="3">
                  <c:v>12</c:v>
                </c:pt>
                <c:pt idx="4">
                  <c:v>6</c:v>
                </c:pt>
                <c:pt idx="5">
                  <c:v>14</c:v>
                </c:pt>
                <c:pt idx="6">
                  <c:v>5</c:v>
                </c:pt>
                <c:pt idx="7">
                  <c:v>8</c:v>
                </c:pt>
                <c:pt idx="8">
                  <c:v>22</c:v>
                </c:pt>
                <c:pt idx="9">
                  <c:v>6</c:v>
                </c:pt>
                <c:pt idx="10">
                  <c:v>9</c:v>
                </c:pt>
                <c:pt idx="11">
                  <c:v>7</c:v>
                </c:pt>
                <c:pt idx="12">
                  <c:v>15</c:v>
                </c:pt>
                <c:pt idx="13">
                  <c:v>12</c:v>
                </c:pt>
                <c:pt idx="14">
                  <c:v>42</c:v>
                </c:pt>
                <c:pt idx="15">
                  <c:v>8</c:v>
                </c:pt>
                <c:pt idx="16">
                  <c:v>22</c:v>
                </c:pt>
                <c:pt idx="17">
                  <c:v>6</c:v>
                </c:pt>
                <c:pt idx="18">
                  <c:v>11</c:v>
                </c:pt>
                <c:pt idx="19">
                  <c:v>6</c:v>
                </c:pt>
                <c:pt idx="20">
                  <c:v>12</c:v>
                </c:pt>
                <c:pt idx="21">
                  <c:v>7</c:v>
                </c:pt>
                <c:pt idx="22">
                  <c:v>7</c:v>
                </c:pt>
                <c:pt idx="23">
                  <c:v>5</c:v>
                </c:pt>
                <c:pt idx="24">
                  <c:v>6</c:v>
                </c:pt>
                <c:pt idx="25">
                  <c:v>15</c:v>
                </c:pt>
                <c:pt idx="26">
                  <c:v>5</c:v>
                </c:pt>
                <c:pt idx="27">
                  <c:v>12</c:v>
                </c:pt>
                <c:pt idx="28">
                  <c:v>5</c:v>
                </c:pt>
                <c:pt idx="29">
                  <c:v>14</c:v>
                </c:pt>
                <c:pt idx="30">
                  <c:v>8</c:v>
                </c:pt>
                <c:pt idx="31">
                  <c:v>7</c:v>
                </c:pt>
                <c:pt idx="32">
                  <c:v>10</c:v>
                </c:pt>
                <c:pt idx="33">
                  <c:v>8</c:v>
                </c:pt>
                <c:pt idx="34">
                  <c:v>9</c:v>
                </c:pt>
                <c:pt idx="35">
                  <c:v>5</c:v>
                </c:pt>
                <c:pt idx="36">
                  <c:v>35</c:v>
                </c:pt>
                <c:pt idx="37">
                  <c:v>8</c:v>
                </c:pt>
                <c:pt idx="38">
                  <c:v>6</c:v>
                </c:pt>
                <c:pt idx="39">
                  <c:v>56</c:v>
                </c:pt>
                <c:pt idx="40">
                  <c:v>14</c:v>
                </c:pt>
                <c:pt idx="41">
                  <c:v>37</c:v>
                </c:pt>
                <c:pt idx="42">
                  <c:v>15</c:v>
                </c:pt>
                <c:pt idx="43">
                  <c:v>10</c:v>
                </c:pt>
                <c:pt idx="44">
                  <c:v>6</c:v>
                </c:pt>
                <c:pt idx="45">
                  <c:v>6</c:v>
                </c:pt>
                <c:pt idx="46">
                  <c:v>7</c:v>
                </c:pt>
                <c:pt idx="47">
                  <c:v>13</c:v>
                </c:pt>
                <c:pt idx="48">
                  <c:v>30</c:v>
                </c:pt>
                <c:pt idx="49">
                  <c:v>8</c:v>
                </c:pt>
                <c:pt idx="50">
                  <c:v>10</c:v>
                </c:pt>
                <c:pt idx="51">
                  <c:v>5</c:v>
                </c:pt>
                <c:pt idx="52">
                  <c:v>14</c:v>
                </c:pt>
                <c:pt idx="53">
                  <c:v>5</c:v>
                </c:pt>
                <c:pt idx="54">
                  <c:v>7</c:v>
                </c:pt>
                <c:pt idx="55">
                  <c:v>34</c:v>
                </c:pt>
                <c:pt idx="56">
                  <c:v>22</c:v>
                </c:pt>
                <c:pt idx="57">
                  <c:v>5</c:v>
                </c:pt>
                <c:pt idx="58">
                  <c:v>29</c:v>
                </c:pt>
                <c:pt idx="59">
                  <c:v>5</c:v>
                </c:pt>
                <c:pt idx="60">
                  <c:v>14</c:v>
                </c:pt>
                <c:pt idx="61">
                  <c:v>6</c:v>
                </c:pt>
                <c:pt idx="62">
                  <c:v>20</c:v>
                </c:pt>
                <c:pt idx="63">
                  <c:v>6</c:v>
                </c:pt>
                <c:pt idx="64">
                  <c:v>16</c:v>
                </c:pt>
                <c:pt idx="65">
                  <c:v>6</c:v>
                </c:pt>
                <c:pt idx="66">
                  <c:v>5</c:v>
                </c:pt>
                <c:pt idx="67">
                  <c:v>5</c:v>
                </c:pt>
                <c:pt idx="68">
                  <c:v>35</c:v>
                </c:pt>
                <c:pt idx="69">
                  <c:v>7</c:v>
                </c:pt>
                <c:pt idx="70">
                  <c:v>6</c:v>
                </c:pt>
                <c:pt idx="71">
                  <c:v>9</c:v>
                </c:pt>
                <c:pt idx="72">
                  <c:v>5</c:v>
                </c:pt>
                <c:pt idx="73">
                  <c:v>31</c:v>
                </c:pt>
                <c:pt idx="74">
                  <c:v>8</c:v>
                </c:pt>
                <c:pt idx="75">
                  <c:v>9</c:v>
                </c:pt>
                <c:pt idx="76">
                  <c:v>5</c:v>
                </c:pt>
                <c:pt idx="77">
                  <c:v>20</c:v>
                </c:pt>
                <c:pt idx="78">
                  <c:v>6</c:v>
                </c:pt>
                <c:pt idx="79">
                  <c:v>14</c:v>
                </c:pt>
                <c:pt idx="80">
                  <c:v>8</c:v>
                </c:pt>
                <c:pt idx="81">
                  <c:v>5</c:v>
                </c:pt>
                <c:pt idx="82">
                  <c:v>43</c:v>
                </c:pt>
                <c:pt idx="83">
                  <c:v>34</c:v>
                </c:pt>
                <c:pt idx="84">
                  <c:v>5</c:v>
                </c:pt>
                <c:pt idx="85">
                  <c:v>35</c:v>
                </c:pt>
                <c:pt idx="86">
                  <c:v>38</c:v>
                </c:pt>
                <c:pt idx="87">
                  <c:v>6</c:v>
                </c:pt>
                <c:pt idx="88">
                  <c:v>44</c:v>
                </c:pt>
                <c:pt idx="89">
                  <c:v>22</c:v>
                </c:pt>
                <c:pt idx="90">
                  <c:v>7</c:v>
                </c:pt>
                <c:pt idx="91">
                  <c:v>10</c:v>
                </c:pt>
                <c:pt idx="92">
                  <c:v>15</c:v>
                </c:pt>
                <c:pt idx="93">
                  <c:v>11</c:v>
                </c:pt>
                <c:pt idx="94">
                  <c:v>13</c:v>
                </c:pt>
                <c:pt idx="95">
                  <c:v>12</c:v>
                </c:pt>
                <c:pt idx="96">
                  <c:v>21</c:v>
                </c:pt>
                <c:pt idx="97">
                  <c:v>5</c:v>
                </c:pt>
                <c:pt idx="98">
                  <c:v>7</c:v>
                </c:pt>
                <c:pt idx="99">
                  <c:v>23</c:v>
                </c:pt>
                <c:pt idx="100">
                  <c:v>16</c:v>
                </c:pt>
                <c:pt idx="101">
                  <c:v>21</c:v>
                </c:pt>
                <c:pt idx="102">
                  <c:v>18</c:v>
                </c:pt>
                <c:pt idx="103">
                  <c:v>5</c:v>
                </c:pt>
                <c:pt idx="104">
                  <c:v>7</c:v>
                </c:pt>
                <c:pt idx="105">
                  <c:v>26</c:v>
                </c:pt>
                <c:pt idx="106">
                  <c:v>13</c:v>
                </c:pt>
                <c:pt idx="107">
                  <c:v>8</c:v>
                </c:pt>
                <c:pt idx="108">
                  <c:v>22</c:v>
                </c:pt>
                <c:pt idx="109">
                  <c:v>5</c:v>
                </c:pt>
                <c:pt idx="110">
                  <c:v>14</c:v>
                </c:pt>
                <c:pt idx="111">
                  <c:v>12</c:v>
                </c:pt>
                <c:pt idx="112">
                  <c:v>12</c:v>
                </c:pt>
                <c:pt idx="113">
                  <c:v>6</c:v>
                </c:pt>
                <c:pt idx="114">
                  <c:v>6</c:v>
                </c:pt>
                <c:pt idx="115">
                  <c:v>10</c:v>
                </c:pt>
                <c:pt idx="116">
                  <c:v>5</c:v>
                </c:pt>
                <c:pt idx="117">
                  <c:v>7</c:v>
                </c:pt>
                <c:pt idx="118">
                  <c:v>5</c:v>
                </c:pt>
                <c:pt idx="119">
                  <c:v>6</c:v>
                </c:pt>
                <c:pt idx="121">
                  <c:v>5</c:v>
                </c:pt>
                <c:pt idx="122">
                  <c:v>6</c:v>
                </c:pt>
                <c:pt idx="123">
                  <c:v>9</c:v>
                </c:pt>
                <c:pt idx="124">
                  <c:v>27</c:v>
                </c:pt>
                <c:pt idx="125">
                  <c:v>18</c:v>
                </c:pt>
                <c:pt idx="126">
                  <c:v>9</c:v>
                </c:pt>
                <c:pt idx="127">
                  <c:v>6</c:v>
                </c:pt>
                <c:pt idx="128">
                  <c:v>9</c:v>
                </c:pt>
                <c:pt idx="129">
                  <c:v>16</c:v>
                </c:pt>
                <c:pt idx="130">
                  <c:v>8</c:v>
                </c:pt>
                <c:pt idx="131">
                  <c:v>7</c:v>
                </c:pt>
                <c:pt idx="132">
                  <c:v>18</c:v>
                </c:pt>
                <c:pt idx="133">
                  <c:v>16</c:v>
                </c:pt>
                <c:pt idx="134">
                  <c:v>38</c:v>
                </c:pt>
                <c:pt idx="135">
                  <c:v>6</c:v>
                </c:pt>
                <c:pt idx="136">
                  <c:v>5</c:v>
                </c:pt>
                <c:pt idx="137">
                  <c:v>13</c:v>
                </c:pt>
                <c:pt idx="138">
                  <c:v>5</c:v>
                </c:pt>
                <c:pt idx="139">
                  <c:v>9</c:v>
                </c:pt>
                <c:pt idx="140">
                  <c:v>5</c:v>
                </c:pt>
                <c:pt idx="141">
                  <c:v>6</c:v>
                </c:pt>
                <c:pt idx="142">
                  <c:v>5</c:v>
                </c:pt>
                <c:pt idx="143">
                  <c:v>17</c:v>
                </c:pt>
                <c:pt idx="144">
                  <c:v>8</c:v>
                </c:pt>
                <c:pt idx="145">
                  <c:v>8</c:v>
                </c:pt>
                <c:pt idx="146">
                  <c:v>12</c:v>
                </c:pt>
                <c:pt idx="147">
                  <c:v>5</c:v>
                </c:pt>
                <c:pt idx="148">
                  <c:v>6</c:v>
                </c:pt>
                <c:pt idx="149">
                  <c:v>6</c:v>
                </c:pt>
                <c:pt idx="150">
                  <c:v>6</c:v>
                </c:pt>
                <c:pt idx="151">
                  <c:v>7</c:v>
                </c:pt>
                <c:pt idx="152">
                  <c:v>19</c:v>
                </c:pt>
                <c:pt idx="153">
                  <c:v>8</c:v>
                </c:pt>
                <c:pt idx="154">
                  <c:v>5</c:v>
                </c:pt>
                <c:pt idx="155">
                  <c:v>9</c:v>
                </c:pt>
                <c:pt idx="156">
                  <c:v>28</c:v>
                </c:pt>
                <c:pt idx="158">
                  <c:v>13</c:v>
                </c:pt>
                <c:pt idx="159">
                  <c:v>8</c:v>
                </c:pt>
                <c:pt idx="160">
                  <c:v>5</c:v>
                </c:pt>
                <c:pt idx="161">
                  <c:v>10</c:v>
                </c:pt>
                <c:pt idx="162">
                  <c:v>5</c:v>
                </c:pt>
                <c:pt idx="163">
                  <c:v>10</c:v>
                </c:pt>
                <c:pt idx="164">
                  <c:v>7</c:v>
                </c:pt>
                <c:pt idx="165">
                  <c:v>6</c:v>
                </c:pt>
                <c:pt idx="166">
                  <c:v>29</c:v>
                </c:pt>
                <c:pt idx="167">
                  <c:v>5</c:v>
                </c:pt>
                <c:pt idx="169">
                  <c:v>5</c:v>
                </c:pt>
                <c:pt idx="170">
                  <c:v>10</c:v>
                </c:pt>
                <c:pt idx="171">
                  <c:v>7</c:v>
                </c:pt>
                <c:pt idx="172">
                  <c:v>8</c:v>
                </c:pt>
                <c:pt idx="173">
                  <c:v>36</c:v>
                </c:pt>
                <c:pt idx="174">
                  <c:v>13</c:v>
                </c:pt>
                <c:pt idx="175">
                  <c:v>6</c:v>
                </c:pt>
                <c:pt idx="176">
                  <c:v>5</c:v>
                </c:pt>
                <c:pt idx="177">
                  <c:v>119</c:v>
                </c:pt>
                <c:pt idx="178">
                  <c:v>7</c:v>
                </c:pt>
                <c:pt idx="179">
                  <c:v>53</c:v>
                </c:pt>
                <c:pt idx="180">
                  <c:v>13</c:v>
                </c:pt>
                <c:pt idx="181">
                  <c:v>9</c:v>
                </c:pt>
                <c:pt idx="182">
                  <c:v>37</c:v>
                </c:pt>
                <c:pt idx="183">
                  <c:v>10</c:v>
                </c:pt>
                <c:pt idx="184">
                  <c:v>5</c:v>
                </c:pt>
                <c:pt idx="185">
                  <c:v>21</c:v>
                </c:pt>
                <c:pt idx="186">
                  <c:v>5</c:v>
                </c:pt>
                <c:pt idx="187">
                  <c:v>13</c:v>
                </c:pt>
                <c:pt idx="188">
                  <c:v>7</c:v>
                </c:pt>
                <c:pt idx="189">
                  <c:v>27</c:v>
                </c:pt>
                <c:pt idx="190">
                  <c:v>6</c:v>
                </c:pt>
                <c:pt idx="191">
                  <c:v>19</c:v>
                </c:pt>
                <c:pt idx="192">
                  <c:v>5</c:v>
                </c:pt>
                <c:pt idx="193">
                  <c:v>16</c:v>
                </c:pt>
                <c:pt idx="194">
                  <c:v>9</c:v>
                </c:pt>
                <c:pt idx="195">
                  <c:v>25</c:v>
                </c:pt>
                <c:pt idx="196">
                  <c:v>9</c:v>
                </c:pt>
                <c:pt idx="197">
                  <c:v>10</c:v>
                </c:pt>
                <c:pt idx="198">
                  <c:v>5</c:v>
                </c:pt>
                <c:pt idx="199">
                  <c:v>10</c:v>
                </c:pt>
                <c:pt idx="200">
                  <c:v>8</c:v>
                </c:pt>
                <c:pt idx="201">
                  <c:v>26</c:v>
                </c:pt>
                <c:pt idx="202">
                  <c:v>7</c:v>
                </c:pt>
                <c:pt idx="203">
                  <c:v>7</c:v>
                </c:pt>
                <c:pt idx="204">
                  <c:v>16</c:v>
                </c:pt>
                <c:pt idx="205">
                  <c:v>8</c:v>
                </c:pt>
                <c:pt idx="206">
                  <c:v>16</c:v>
                </c:pt>
                <c:pt idx="207">
                  <c:v>10</c:v>
                </c:pt>
                <c:pt idx="208">
                  <c:v>10</c:v>
                </c:pt>
                <c:pt idx="209">
                  <c:v>31</c:v>
                </c:pt>
                <c:pt idx="211">
                  <c:v>5</c:v>
                </c:pt>
                <c:pt idx="212">
                  <c:v>8</c:v>
                </c:pt>
                <c:pt idx="213">
                  <c:v>5</c:v>
                </c:pt>
                <c:pt idx="214">
                  <c:v>6</c:v>
                </c:pt>
                <c:pt idx="215">
                  <c:v>32</c:v>
                </c:pt>
                <c:pt idx="216">
                  <c:v>9</c:v>
                </c:pt>
                <c:pt idx="217">
                  <c:v>13</c:v>
                </c:pt>
                <c:pt idx="218">
                  <c:v>5</c:v>
                </c:pt>
                <c:pt idx="219">
                  <c:v>19</c:v>
                </c:pt>
                <c:pt idx="220">
                  <c:v>5</c:v>
                </c:pt>
                <c:pt idx="221">
                  <c:v>17</c:v>
                </c:pt>
                <c:pt idx="222">
                  <c:v>6</c:v>
                </c:pt>
                <c:pt idx="223">
                  <c:v>7</c:v>
                </c:pt>
                <c:pt idx="224">
                  <c:v>5</c:v>
                </c:pt>
                <c:pt idx="225">
                  <c:v>10</c:v>
                </c:pt>
                <c:pt idx="226">
                  <c:v>8</c:v>
                </c:pt>
                <c:pt idx="227">
                  <c:v>6</c:v>
                </c:pt>
                <c:pt idx="228">
                  <c:v>41</c:v>
                </c:pt>
                <c:pt idx="229">
                  <c:v>6</c:v>
                </c:pt>
                <c:pt idx="230">
                  <c:v>14</c:v>
                </c:pt>
                <c:pt idx="231">
                  <c:v>11</c:v>
                </c:pt>
                <c:pt idx="232">
                  <c:v>18</c:v>
                </c:pt>
                <c:pt idx="233">
                  <c:v>11</c:v>
                </c:pt>
                <c:pt idx="234">
                  <c:v>21</c:v>
                </c:pt>
                <c:pt idx="235">
                  <c:v>37</c:v>
                </c:pt>
                <c:pt idx="236">
                  <c:v>15</c:v>
                </c:pt>
                <c:pt idx="237">
                  <c:v>5</c:v>
                </c:pt>
                <c:pt idx="238">
                  <c:v>13</c:v>
                </c:pt>
                <c:pt idx="239">
                  <c:v>6</c:v>
                </c:pt>
                <c:pt idx="240">
                  <c:v>7</c:v>
                </c:pt>
                <c:pt idx="241">
                  <c:v>9</c:v>
                </c:pt>
                <c:pt idx="242">
                  <c:v>13</c:v>
                </c:pt>
                <c:pt idx="243">
                  <c:v>12</c:v>
                </c:pt>
                <c:pt idx="244">
                  <c:v>7</c:v>
                </c:pt>
                <c:pt idx="245">
                  <c:v>10</c:v>
                </c:pt>
                <c:pt idx="246">
                  <c:v>12</c:v>
                </c:pt>
                <c:pt idx="247">
                  <c:v>12</c:v>
                </c:pt>
                <c:pt idx="248">
                  <c:v>5</c:v>
                </c:pt>
                <c:pt idx="249">
                  <c:v>11</c:v>
                </c:pt>
                <c:pt idx="250">
                  <c:v>5</c:v>
                </c:pt>
                <c:pt idx="251">
                  <c:v>11</c:v>
                </c:pt>
                <c:pt idx="252">
                  <c:v>10</c:v>
                </c:pt>
                <c:pt idx="253">
                  <c:v>14</c:v>
                </c:pt>
                <c:pt idx="254">
                  <c:v>7</c:v>
                </c:pt>
                <c:pt idx="255">
                  <c:v>12</c:v>
                </c:pt>
                <c:pt idx="256">
                  <c:v>11</c:v>
                </c:pt>
                <c:pt idx="257">
                  <c:v>6</c:v>
                </c:pt>
                <c:pt idx="258">
                  <c:v>11</c:v>
                </c:pt>
                <c:pt idx="259">
                  <c:v>7</c:v>
                </c:pt>
                <c:pt idx="260">
                  <c:v>36</c:v>
                </c:pt>
                <c:pt idx="261">
                  <c:v>5</c:v>
                </c:pt>
                <c:pt idx="262">
                  <c:v>19</c:v>
                </c:pt>
                <c:pt idx="263">
                  <c:v>8</c:v>
                </c:pt>
                <c:pt idx="264">
                  <c:v>11</c:v>
                </c:pt>
                <c:pt idx="265">
                  <c:v>13</c:v>
                </c:pt>
                <c:pt idx="266">
                  <c:v>5</c:v>
                </c:pt>
                <c:pt idx="267">
                  <c:v>7</c:v>
                </c:pt>
                <c:pt idx="268">
                  <c:v>6</c:v>
                </c:pt>
                <c:pt idx="270">
                  <c:v>327</c:v>
                </c:pt>
                <c:pt idx="271">
                  <c:v>18</c:v>
                </c:pt>
                <c:pt idx="272">
                  <c:v>14</c:v>
                </c:pt>
                <c:pt idx="273">
                  <c:v>21</c:v>
                </c:pt>
                <c:pt idx="274">
                  <c:v>5</c:v>
                </c:pt>
                <c:pt idx="275">
                  <c:v>28</c:v>
                </c:pt>
                <c:pt idx="276">
                  <c:v>6</c:v>
                </c:pt>
                <c:pt idx="277">
                  <c:v>7</c:v>
                </c:pt>
                <c:pt idx="278">
                  <c:v>5</c:v>
                </c:pt>
                <c:pt idx="279">
                  <c:v>11</c:v>
                </c:pt>
                <c:pt idx="280">
                  <c:v>5</c:v>
                </c:pt>
                <c:pt idx="281">
                  <c:v>6</c:v>
                </c:pt>
                <c:pt idx="282">
                  <c:v>12</c:v>
                </c:pt>
                <c:pt idx="283">
                  <c:v>14</c:v>
                </c:pt>
                <c:pt idx="284">
                  <c:v>5</c:v>
                </c:pt>
                <c:pt idx="285">
                  <c:v>84</c:v>
                </c:pt>
                <c:pt idx="286">
                  <c:v>22</c:v>
                </c:pt>
                <c:pt idx="287">
                  <c:v>11</c:v>
                </c:pt>
                <c:pt idx="288">
                  <c:v>85</c:v>
                </c:pt>
                <c:pt idx="289">
                  <c:v>8</c:v>
                </c:pt>
                <c:pt idx="290">
                  <c:v>7</c:v>
                </c:pt>
                <c:pt idx="291">
                  <c:v>62</c:v>
                </c:pt>
                <c:pt idx="292">
                  <c:v>7</c:v>
                </c:pt>
                <c:pt idx="293">
                  <c:v>10</c:v>
                </c:pt>
                <c:pt idx="294">
                  <c:v>5</c:v>
                </c:pt>
                <c:pt idx="295">
                  <c:v>16</c:v>
                </c:pt>
                <c:pt idx="296">
                  <c:v>9</c:v>
                </c:pt>
                <c:pt idx="297">
                  <c:v>8</c:v>
                </c:pt>
                <c:pt idx="298">
                  <c:v>8</c:v>
                </c:pt>
                <c:pt idx="299">
                  <c:v>7</c:v>
                </c:pt>
              </c:numCache>
            </c:numRef>
          </c:yVal>
          <c:smooth val="0"/>
          <c:extLst>
            <c:ext xmlns:c16="http://schemas.microsoft.com/office/drawing/2014/chart" uri="{C3380CC4-5D6E-409C-BE32-E72D297353CC}">
              <c16:uniqueId val="{00000001-CE0C-6540-8C7C-4BC85F6DB233}"/>
            </c:ext>
          </c:extLst>
        </c:ser>
        <c:ser>
          <c:idx val="1"/>
          <c:order val="1"/>
          <c:tx>
            <c:v>Rogue</c:v>
          </c:tx>
          <c:spPr>
            <a:ln w="25400" cap="rnd">
              <a:noFill/>
              <a:round/>
            </a:ln>
            <a:effectLst/>
          </c:spPr>
          <c:marker>
            <c:symbol val="diamond"/>
            <c:size val="5"/>
            <c:spPr>
              <a:solidFill>
                <a:schemeClr val="accent2"/>
              </a:solidFill>
              <a:ln w="9525">
                <a:solidFill>
                  <a:schemeClr val="accent2"/>
                </a:solidFill>
              </a:ln>
              <a:effectLst/>
            </c:spPr>
          </c:marker>
          <c:xVal>
            <c:numRef>
              <c:f>'50MB'!$A$2:$A$301</c:f>
              <c:numCache>
                <c:formatCode>General</c:formatCode>
                <c:ptCount val="3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numCache>
            </c:numRef>
          </c:xVal>
          <c:yVal>
            <c:numRef>
              <c:f>'50MB'!$C$2:$C$301</c:f>
              <c:numCache>
                <c:formatCode>General</c:formatCode>
                <c:ptCount val="300"/>
                <c:pt idx="0">
                  <c:v>7</c:v>
                </c:pt>
                <c:pt idx="1">
                  <c:v>12</c:v>
                </c:pt>
                <c:pt idx="2">
                  <c:v>90</c:v>
                </c:pt>
                <c:pt idx="3">
                  <c:v>54</c:v>
                </c:pt>
                <c:pt idx="4">
                  <c:v>19</c:v>
                </c:pt>
                <c:pt idx="5">
                  <c:v>5</c:v>
                </c:pt>
                <c:pt idx="6">
                  <c:v>9</c:v>
                </c:pt>
                <c:pt idx="7">
                  <c:v>7</c:v>
                </c:pt>
                <c:pt idx="8">
                  <c:v>101</c:v>
                </c:pt>
                <c:pt idx="9">
                  <c:v>34</c:v>
                </c:pt>
                <c:pt idx="10">
                  <c:v>13</c:v>
                </c:pt>
                <c:pt idx="11">
                  <c:v>16</c:v>
                </c:pt>
                <c:pt idx="12">
                  <c:v>5</c:v>
                </c:pt>
                <c:pt idx="13">
                  <c:v>16</c:v>
                </c:pt>
                <c:pt idx="15">
                  <c:v>180</c:v>
                </c:pt>
                <c:pt idx="16">
                  <c:v>28</c:v>
                </c:pt>
                <c:pt idx="17">
                  <c:v>64</c:v>
                </c:pt>
                <c:pt idx="18">
                  <c:v>95</c:v>
                </c:pt>
                <c:pt idx="19">
                  <c:v>16</c:v>
                </c:pt>
                <c:pt idx="20">
                  <c:v>35</c:v>
                </c:pt>
                <c:pt idx="21">
                  <c:v>6</c:v>
                </c:pt>
                <c:pt idx="22">
                  <c:v>43</c:v>
                </c:pt>
                <c:pt idx="23">
                  <c:v>7</c:v>
                </c:pt>
                <c:pt idx="24">
                  <c:v>63</c:v>
                </c:pt>
                <c:pt idx="25">
                  <c:v>20</c:v>
                </c:pt>
                <c:pt idx="26">
                  <c:v>6</c:v>
                </c:pt>
                <c:pt idx="27">
                  <c:v>20</c:v>
                </c:pt>
                <c:pt idx="28">
                  <c:v>29</c:v>
                </c:pt>
                <c:pt idx="29">
                  <c:v>15</c:v>
                </c:pt>
                <c:pt idx="30">
                  <c:v>24</c:v>
                </c:pt>
                <c:pt idx="31">
                  <c:v>12</c:v>
                </c:pt>
                <c:pt idx="32">
                  <c:v>14</c:v>
                </c:pt>
                <c:pt idx="33">
                  <c:v>32</c:v>
                </c:pt>
                <c:pt idx="34">
                  <c:v>21</c:v>
                </c:pt>
                <c:pt idx="35">
                  <c:v>118</c:v>
                </c:pt>
                <c:pt idx="36">
                  <c:v>21</c:v>
                </c:pt>
                <c:pt idx="37">
                  <c:v>9</c:v>
                </c:pt>
                <c:pt idx="38">
                  <c:v>24</c:v>
                </c:pt>
                <c:pt idx="39">
                  <c:v>8</c:v>
                </c:pt>
                <c:pt idx="40">
                  <c:v>38</c:v>
                </c:pt>
                <c:pt idx="41">
                  <c:v>93</c:v>
                </c:pt>
                <c:pt idx="42">
                  <c:v>11</c:v>
                </c:pt>
                <c:pt idx="43">
                  <c:v>52</c:v>
                </c:pt>
                <c:pt idx="44">
                  <c:v>6</c:v>
                </c:pt>
                <c:pt idx="45">
                  <c:v>52</c:v>
                </c:pt>
                <c:pt idx="46">
                  <c:v>75</c:v>
                </c:pt>
                <c:pt idx="47">
                  <c:v>128</c:v>
                </c:pt>
                <c:pt idx="48">
                  <c:v>55</c:v>
                </c:pt>
                <c:pt idx="50">
                  <c:v>74</c:v>
                </c:pt>
                <c:pt idx="51">
                  <c:v>71</c:v>
                </c:pt>
                <c:pt idx="52">
                  <c:v>30</c:v>
                </c:pt>
                <c:pt idx="53">
                  <c:v>15</c:v>
                </c:pt>
                <c:pt idx="54">
                  <c:v>14</c:v>
                </c:pt>
                <c:pt idx="55">
                  <c:v>5</c:v>
                </c:pt>
                <c:pt idx="56">
                  <c:v>6</c:v>
                </c:pt>
                <c:pt idx="57">
                  <c:v>8</c:v>
                </c:pt>
                <c:pt idx="58">
                  <c:v>12</c:v>
                </c:pt>
                <c:pt idx="59">
                  <c:v>6</c:v>
                </c:pt>
                <c:pt idx="60">
                  <c:v>7</c:v>
                </c:pt>
                <c:pt idx="62">
                  <c:v>48</c:v>
                </c:pt>
                <c:pt idx="63">
                  <c:v>107</c:v>
                </c:pt>
                <c:pt idx="64">
                  <c:v>66</c:v>
                </c:pt>
                <c:pt idx="65">
                  <c:v>45</c:v>
                </c:pt>
                <c:pt idx="66">
                  <c:v>188</c:v>
                </c:pt>
                <c:pt idx="67">
                  <c:v>47</c:v>
                </c:pt>
                <c:pt idx="68">
                  <c:v>4</c:v>
                </c:pt>
                <c:pt idx="69">
                  <c:v>39</c:v>
                </c:pt>
                <c:pt idx="70">
                  <c:v>39</c:v>
                </c:pt>
                <c:pt idx="71">
                  <c:v>5</c:v>
                </c:pt>
                <c:pt idx="72">
                  <c:v>13</c:v>
                </c:pt>
                <c:pt idx="73">
                  <c:v>6</c:v>
                </c:pt>
                <c:pt idx="74">
                  <c:v>23</c:v>
                </c:pt>
                <c:pt idx="75">
                  <c:v>7</c:v>
                </c:pt>
                <c:pt idx="76">
                  <c:v>20</c:v>
                </c:pt>
                <c:pt idx="77">
                  <c:v>6</c:v>
                </c:pt>
                <c:pt idx="78">
                  <c:v>15</c:v>
                </c:pt>
                <c:pt idx="79">
                  <c:v>27</c:v>
                </c:pt>
                <c:pt idx="80">
                  <c:v>26</c:v>
                </c:pt>
                <c:pt idx="81">
                  <c:v>9</c:v>
                </c:pt>
                <c:pt idx="82">
                  <c:v>6</c:v>
                </c:pt>
                <c:pt idx="83">
                  <c:v>29</c:v>
                </c:pt>
                <c:pt idx="84">
                  <c:v>17</c:v>
                </c:pt>
                <c:pt idx="85">
                  <c:v>126</c:v>
                </c:pt>
                <c:pt idx="86">
                  <c:v>50</c:v>
                </c:pt>
                <c:pt idx="87">
                  <c:v>228</c:v>
                </c:pt>
                <c:pt idx="88">
                  <c:v>38</c:v>
                </c:pt>
                <c:pt idx="89">
                  <c:v>137</c:v>
                </c:pt>
                <c:pt idx="90">
                  <c:v>41</c:v>
                </c:pt>
                <c:pt idx="91">
                  <c:v>49</c:v>
                </c:pt>
                <c:pt idx="93">
                  <c:v>70</c:v>
                </c:pt>
                <c:pt idx="94">
                  <c:v>63</c:v>
                </c:pt>
                <c:pt idx="95">
                  <c:v>38</c:v>
                </c:pt>
                <c:pt idx="96">
                  <c:v>70</c:v>
                </c:pt>
                <c:pt idx="97">
                  <c:v>14</c:v>
                </c:pt>
                <c:pt idx="98">
                  <c:v>44</c:v>
                </c:pt>
                <c:pt idx="99">
                  <c:v>39</c:v>
                </c:pt>
                <c:pt idx="100">
                  <c:v>16</c:v>
                </c:pt>
                <c:pt idx="101">
                  <c:v>121</c:v>
                </c:pt>
                <c:pt idx="102">
                  <c:v>19</c:v>
                </c:pt>
                <c:pt idx="103">
                  <c:v>46</c:v>
                </c:pt>
                <c:pt idx="104">
                  <c:v>15</c:v>
                </c:pt>
                <c:pt idx="105">
                  <c:v>5</c:v>
                </c:pt>
                <c:pt idx="106">
                  <c:v>152</c:v>
                </c:pt>
                <c:pt idx="108">
                  <c:v>74</c:v>
                </c:pt>
                <c:pt idx="109">
                  <c:v>31</c:v>
                </c:pt>
                <c:pt idx="110">
                  <c:v>5</c:v>
                </c:pt>
                <c:pt idx="111">
                  <c:v>37</c:v>
                </c:pt>
                <c:pt idx="112">
                  <c:v>16</c:v>
                </c:pt>
                <c:pt idx="113">
                  <c:v>25</c:v>
                </c:pt>
                <c:pt idx="114">
                  <c:v>280</c:v>
                </c:pt>
                <c:pt idx="115">
                  <c:v>10</c:v>
                </c:pt>
                <c:pt idx="116">
                  <c:v>141</c:v>
                </c:pt>
                <c:pt idx="117">
                  <c:v>23</c:v>
                </c:pt>
                <c:pt idx="118">
                  <c:v>96</c:v>
                </c:pt>
                <c:pt idx="119">
                  <c:v>43</c:v>
                </c:pt>
                <c:pt idx="120">
                  <c:v>41</c:v>
                </c:pt>
                <c:pt idx="121">
                  <c:v>7</c:v>
                </c:pt>
                <c:pt idx="122">
                  <c:v>59</c:v>
                </c:pt>
                <c:pt idx="123">
                  <c:v>131</c:v>
                </c:pt>
                <c:pt idx="124">
                  <c:v>47</c:v>
                </c:pt>
                <c:pt idx="125">
                  <c:v>18</c:v>
                </c:pt>
                <c:pt idx="126">
                  <c:v>6</c:v>
                </c:pt>
                <c:pt idx="127">
                  <c:v>19</c:v>
                </c:pt>
                <c:pt idx="128">
                  <c:v>72</c:v>
                </c:pt>
                <c:pt idx="129">
                  <c:v>13</c:v>
                </c:pt>
                <c:pt idx="130">
                  <c:v>33</c:v>
                </c:pt>
                <c:pt idx="131">
                  <c:v>9</c:v>
                </c:pt>
                <c:pt idx="133">
                  <c:v>6</c:v>
                </c:pt>
                <c:pt idx="134">
                  <c:v>139</c:v>
                </c:pt>
                <c:pt idx="135">
                  <c:v>58</c:v>
                </c:pt>
                <c:pt idx="136">
                  <c:v>59</c:v>
                </c:pt>
                <c:pt idx="137">
                  <c:v>10</c:v>
                </c:pt>
                <c:pt idx="138">
                  <c:v>15</c:v>
                </c:pt>
                <c:pt idx="139">
                  <c:v>8</c:v>
                </c:pt>
                <c:pt idx="140">
                  <c:v>7</c:v>
                </c:pt>
                <c:pt idx="141">
                  <c:v>56</c:v>
                </c:pt>
                <c:pt idx="142">
                  <c:v>17</c:v>
                </c:pt>
                <c:pt idx="143">
                  <c:v>29</c:v>
                </c:pt>
                <c:pt idx="144">
                  <c:v>33</c:v>
                </c:pt>
                <c:pt idx="145">
                  <c:v>5</c:v>
                </c:pt>
                <c:pt idx="146">
                  <c:v>14</c:v>
                </c:pt>
                <c:pt idx="147">
                  <c:v>15</c:v>
                </c:pt>
                <c:pt idx="148">
                  <c:v>13</c:v>
                </c:pt>
                <c:pt idx="149">
                  <c:v>5</c:v>
                </c:pt>
                <c:pt idx="150">
                  <c:v>31</c:v>
                </c:pt>
                <c:pt idx="151">
                  <c:v>85</c:v>
                </c:pt>
                <c:pt idx="153">
                  <c:v>87</c:v>
                </c:pt>
                <c:pt idx="154">
                  <c:v>46</c:v>
                </c:pt>
                <c:pt idx="155">
                  <c:v>38</c:v>
                </c:pt>
                <c:pt idx="156">
                  <c:v>69</c:v>
                </c:pt>
                <c:pt idx="158">
                  <c:v>84</c:v>
                </c:pt>
                <c:pt idx="159">
                  <c:v>72</c:v>
                </c:pt>
                <c:pt idx="160">
                  <c:v>132</c:v>
                </c:pt>
                <c:pt idx="161">
                  <c:v>54</c:v>
                </c:pt>
                <c:pt idx="162">
                  <c:v>201</c:v>
                </c:pt>
                <c:pt idx="163">
                  <c:v>42</c:v>
                </c:pt>
                <c:pt idx="164">
                  <c:v>253</c:v>
                </c:pt>
                <c:pt idx="165">
                  <c:v>9</c:v>
                </c:pt>
                <c:pt idx="166">
                  <c:v>90</c:v>
                </c:pt>
                <c:pt idx="167">
                  <c:v>41</c:v>
                </c:pt>
                <c:pt idx="168">
                  <c:v>112</c:v>
                </c:pt>
                <c:pt idx="169">
                  <c:v>76</c:v>
                </c:pt>
                <c:pt idx="170">
                  <c:v>34</c:v>
                </c:pt>
                <c:pt idx="171">
                  <c:v>30</c:v>
                </c:pt>
                <c:pt idx="172">
                  <c:v>5</c:v>
                </c:pt>
                <c:pt idx="173">
                  <c:v>149</c:v>
                </c:pt>
                <c:pt idx="174">
                  <c:v>25</c:v>
                </c:pt>
                <c:pt idx="175">
                  <c:v>5</c:v>
                </c:pt>
                <c:pt idx="176">
                  <c:v>21</c:v>
                </c:pt>
                <c:pt idx="177">
                  <c:v>35</c:v>
                </c:pt>
                <c:pt idx="178">
                  <c:v>119</c:v>
                </c:pt>
                <c:pt idx="179">
                  <c:v>88</c:v>
                </c:pt>
                <c:pt idx="180">
                  <c:v>6</c:v>
                </c:pt>
                <c:pt idx="181">
                  <c:v>59</c:v>
                </c:pt>
                <c:pt idx="182">
                  <c:v>56</c:v>
                </c:pt>
                <c:pt idx="183">
                  <c:v>57</c:v>
                </c:pt>
                <c:pt idx="184">
                  <c:v>8</c:v>
                </c:pt>
                <c:pt idx="185">
                  <c:v>15</c:v>
                </c:pt>
                <c:pt idx="186">
                  <c:v>7</c:v>
                </c:pt>
                <c:pt idx="187">
                  <c:v>19</c:v>
                </c:pt>
                <c:pt idx="188">
                  <c:v>7</c:v>
                </c:pt>
                <c:pt idx="189">
                  <c:v>54</c:v>
                </c:pt>
                <c:pt idx="190">
                  <c:v>12</c:v>
                </c:pt>
                <c:pt idx="191">
                  <c:v>5</c:v>
                </c:pt>
                <c:pt idx="192">
                  <c:v>22</c:v>
                </c:pt>
                <c:pt idx="193">
                  <c:v>12</c:v>
                </c:pt>
                <c:pt idx="194">
                  <c:v>24</c:v>
                </c:pt>
                <c:pt idx="195">
                  <c:v>5</c:v>
                </c:pt>
                <c:pt idx="196">
                  <c:v>144</c:v>
                </c:pt>
                <c:pt idx="198">
                  <c:v>26</c:v>
                </c:pt>
                <c:pt idx="199">
                  <c:v>21</c:v>
                </c:pt>
                <c:pt idx="201">
                  <c:v>177</c:v>
                </c:pt>
                <c:pt idx="202">
                  <c:v>7</c:v>
                </c:pt>
                <c:pt idx="203">
                  <c:v>33</c:v>
                </c:pt>
                <c:pt idx="204">
                  <c:v>95</c:v>
                </c:pt>
                <c:pt idx="205">
                  <c:v>12</c:v>
                </c:pt>
                <c:pt idx="206">
                  <c:v>32</c:v>
                </c:pt>
                <c:pt idx="207">
                  <c:v>83</c:v>
                </c:pt>
                <c:pt idx="208">
                  <c:v>14</c:v>
                </c:pt>
                <c:pt idx="209">
                  <c:v>14</c:v>
                </c:pt>
                <c:pt idx="210">
                  <c:v>22</c:v>
                </c:pt>
                <c:pt idx="211">
                  <c:v>118</c:v>
                </c:pt>
                <c:pt idx="212">
                  <c:v>11</c:v>
                </c:pt>
                <c:pt idx="213">
                  <c:v>19</c:v>
                </c:pt>
                <c:pt idx="214">
                  <c:v>44</c:v>
                </c:pt>
                <c:pt idx="215">
                  <c:v>42</c:v>
                </c:pt>
                <c:pt idx="216">
                  <c:v>60</c:v>
                </c:pt>
                <c:pt idx="217">
                  <c:v>61</c:v>
                </c:pt>
                <c:pt idx="218">
                  <c:v>42</c:v>
                </c:pt>
                <c:pt idx="219">
                  <c:v>5</c:v>
                </c:pt>
                <c:pt idx="220">
                  <c:v>26</c:v>
                </c:pt>
                <c:pt idx="221">
                  <c:v>29</c:v>
                </c:pt>
                <c:pt idx="222">
                  <c:v>7</c:v>
                </c:pt>
                <c:pt idx="223">
                  <c:v>54</c:v>
                </c:pt>
                <c:pt idx="225">
                  <c:v>32</c:v>
                </c:pt>
                <c:pt idx="226">
                  <c:v>8</c:v>
                </c:pt>
                <c:pt idx="227">
                  <c:v>15</c:v>
                </c:pt>
                <c:pt idx="228">
                  <c:v>15</c:v>
                </c:pt>
                <c:pt idx="229">
                  <c:v>6</c:v>
                </c:pt>
                <c:pt idx="231">
                  <c:v>16</c:v>
                </c:pt>
                <c:pt idx="232">
                  <c:v>9</c:v>
                </c:pt>
                <c:pt idx="233">
                  <c:v>9</c:v>
                </c:pt>
                <c:pt idx="234">
                  <c:v>62</c:v>
                </c:pt>
                <c:pt idx="235">
                  <c:v>39</c:v>
                </c:pt>
                <c:pt idx="236">
                  <c:v>15</c:v>
                </c:pt>
                <c:pt idx="237">
                  <c:v>12</c:v>
                </c:pt>
                <c:pt idx="238">
                  <c:v>13</c:v>
                </c:pt>
                <c:pt idx="240">
                  <c:v>15</c:v>
                </c:pt>
                <c:pt idx="241">
                  <c:v>5</c:v>
                </c:pt>
                <c:pt idx="242">
                  <c:v>60</c:v>
                </c:pt>
                <c:pt idx="243">
                  <c:v>30</c:v>
                </c:pt>
                <c:pt idx="244">
                  <c:v>8</c:v>
                </c:pt>
                <c:pt idx="246">
                  <c:v>53</c:v>
                </c:pt>
                <c:pt idx="247">
                  <c:v>51</c:v>
                </c:pt>
                <c:pt idx="248">
                  <c:v>7</c:v>
                </c:pt>
                <c:pt idx="249">
                  <c:v>47</c:v>
                </c:pt>
                <c:pt idx="250">
                  <c:v>41</c:v>
                </c:pt>
                <c:pt idx="251">
                  <c:v>66</c:v>
                </c:pt>
                <c:pt idx="253">
                  <c:v>78</c:v>
                </c:pt>
                <c:pt idx="254">
                  <c:v>96</c:v>
                </c:pt>
                <c:pt idx="255">
                  <c:v>224</c:v>
                </c:pt>
                <c:pt idx="256">
                  <c:v>35</c:v>
                </c:pt>
                <c:pt idx="257">
                  <c:v>6</c:v>
                </c:pt>
                <c:pt idx="258">
                  <c:v>118</c:v>
                </c:pt>
                <c:pt idx="259">
                  <c:v>131</c:v>
                </c:pt>
                <c:pt idx="260">
                  <c:v>27</c:v>
                </c:pt>
                <c:pt idx="261">
                  <c:v>51</c:v>
                </c:pt>
                <c:pt idx="262">
                  <c:v>57</c:v>
                </c:pt>
                <c:pt idx="264">
                  <c:v>20</c:v>
                </c:pt>
                <c:pt idx="265">
                  <c:v>5</c:v>
                </c:pt>
                <c:pt idx="267">
                  <c:v>63</c:v>
                </c:pt>
                <c:pt idx="268">
                  <c:v>24</c:v>
                </c:pt>
                <c:pt idx="269">
                  <c:v>99</c:v>
                </c:pt>
                <c:pt idx="270">
                  <c:v>18</c:v>
                </c:pt>
                <c:pt idx="272">
                  <c:v>5</c:v>
                </c:pt>
                <c:pt idx="273">
                  <c:v>61</c:v>
                </c:pt>
                <c:pt idx="275">
                  <c:v>28</c:v>
                </c:pt>
                <c:pt idx="276">
                  <c:v>18</c:v>
                </c:pt>
                <c:pt idx="277">
                  <c:v>12</c:v>
                </c:pt>
                <c:pt idx="278">
                  <c:v>6</c:v>
                </c:pt>
                <c:pt idx="279">
                  <c:v>5</c:v>
                </c:pt>
                <c:pt idx="280">
                  <c:v>26</c:v>
                </c:pt>
                <c:pt idx="281">
                  <c:v>12</c:v>
                </c:pt>
                <c:pt idx="282">
                  <c:v>5</c:v>
                </c:pt>
                <c:pt idx="283">
                  <c:v>11</c:v>
                </c:pt>
                <c:pt idx="284">
                  <c:v>9</c:v>
                </c:pt>
                <c:pt idx="285">
                  <c:v>5</c:v>
                </c:pt>
                <c:pt idx="286">
                  <c:v>17</c:v>
                </c:pt>
                <c:pt idx="287">
                  <c:v>93</c:v>
                </c:pt>
                <c:pt idx="288">
                  <c:v>38</c:v>
                </c:pt>
                <c:pt idx="289">
                  <c:v>7</c:v>
                </c:pt>
                <c:pt idx="290">
                  <c:v>137</c:v>
                </c:pt>
                <c:pt idx="291">
                  <c:v>39</c:v>
                </c:pt>
                <c:pt idx="292">
                  <c:v>67</c:v>
                </c:pt>
                <c:pt idx="293">
                  <c:v>16</c:v>
                </c:pt>
                <c:pt idx="294">
                  <c:v>6</c:v>
                </c:pt>
                <c:pt idx="295">
                  <c:v>18</c:v>
                </c:pt>
                <c:pt idx="296">
                  <c:v>13</c:v>
                </c:pt>
                <c:pt idx="297">
                  <c:v>22</c:v>
                </c:pt>
                <c:pt idx="298">
                  <c:v>35</c:v>
                </c:pt>
                <c:pt idx="299">
                  <c:v>5</c:v>
                </c:pt>
              </c:numCache>
            </c:numRef>
          </c:yVal>
          <c:smooth val="0"/>
          <c:extLst>
            <c:ext xmlns:c16="http://schemas.microsoft.com/office/drawing/2014/chart" uri="{C3380CC4-5D6E-409C-BE32-E72D297353CC}">
              <c16:uniqueId val="{00000002-CE0C-6540-8C7C-4BC85F6DB233}"/>
            </c:ext>
          </c:extLst>
        </c:ser>
        <c:dLbls>
          <c:showLegendKey val="0"/>
          <c:showVal val="0"/>
          <c:showCatName val="0"/>
          <c:showSerName val="0"/>
          <c:showPercent val="0"/>
          <c:showBubbleSize val="0"/>
        </c:dLbls>
        <c:axId val="1806591823"/>
        <c:axId val="1806609103"/>
      </c:scatterChart>
      <c:valAx>
        <c:axId val="1806591823"/>
        <c:scaling>
          <c:orientation val="minMax"/>
          <c:max val="30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ja-JP" b="1">
                    <a:solidFill>
                      <a:schemeClr val="tx1"/>
                    </a:solidFill>
                  </a:rPr>
                  <a:t>Number of packets</a:t>
                </a:r>
                <a:endParaRPr lang="ja-JP" altLang="en-US" b="1">
                  <a:solidFill>
                    <a:schemeClr val="tx1"/>
                  </a:solidFill>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1806609103"/>
        <c:crosses val="autoZero"/>
        <c:crossBetween val="midCat"/>
      </c:valAx>
      <c:valAx>
        <c:axId val="1806609103"/>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ja-JP" b="1">
                    <a:solidFill>
                      <a:schemeClr val="tx1"/>
                    </a:solidFill>
                  </a:rPr>
                  <a:t>RTT [ms]</a:t>
                </a:r>
                <a:endParaRPr lang="ja-JP" altLang="en-US" b="1">
                  <a:solidFill>
                    <a:schemeClr val="tx1"/>
                  </a:solidFill>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180659182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accent1"/>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'50MB'!$F$2</c:f>
              <c:strCache>
                <c:ptCount val="1"/>
                <c:pt idx="0">
                  <c:v>Legal</c:v>
                </c:pt>
              </c:strCache>
            </c:strRef>
          </c:tx>
          <c:spPr>
            <a:ln w="19050" cap="rnd">
              <a:noFill/>
              <a:round/>
            </a:ln>
            <a:effectLst/>
          </c:spPr>
          <c:marker>
            <c:symbol val="circle"/>
            <c:size val="5"/>
            <c:spPr>
              <a:solidFill>
                <a:schemeClr val="accent1"/>
              </a:solidFill>
              <a:ln w="9525">
                <a:solidFill>
                  <a:schemeClr val="accent1"/>
                </a:solidFill>
              </a:ln>
              <a:effectLst/>
            </c:spPr>
          </c:marker>
          <c:dPt>
            <c:idx val="94"/>
            <c:marker>
              <c:symbol val="circle"/>
              <c:size val="5"/>
              <c:spPr>
                <a:solidFill>
                  <a:schemeClr val="accent1"/>
                </a:solidFill>
                <a:ln w="9525">
                  <a:solidFill>
                    <a:schemeClr val="accent1"/>
                  </a:solidFill>
                  <a:miter lim="800000"/>
                </a:ln>
                <a:effectLst/>
              </c:spPr>
            </c:marker>
            <c:bubble3D val="0"/>
            <c:extLst>
              <c:ext xmlns:c16="http://schemas.microsoft.com/office/drawing/2014/chart" uri="{C3380CC4-5D6E-409C-BE32-E72D297353CC}">
                <c16:uniqueId val="{00000000-C84F-5244-981A-6AEED9020339}"/>
              </c:ext>
            </c:extLst>
          </c:dPt>
          <c:xVal>
            <c:numRef>
              <c:f>'50MB'!$A$2:$A$301</c:f>
              <c:numCache>
                <c:formatCode>General</c:formatCode>
                <c:ptCount val="3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numCache>
            </c:numRef>
          </c:xVal>
          <c:yVal>
            <c:numRef>
              <c:f>'50MB'!$B$2:$B$301</c:f>
              <c:numCache>
                <c:formatCode>General</c:formatCode>
                <c:ptCount val="300"/>
                <c:pt idx="1">
                  <c:v>5</c:v>
                </c:pt>
                <c:pt idx="2">
                  <c:v>14</c:v>
                </c:pt>
                <c:pt idx="3">
                  <c:v>7</c:v>
                </c:pt>
                <c:pt idx="4">
                  <c:v>15</c:v>
                </c:pt>
                <c:pt idx="5">
                  <c:v>11</c:v>
                </c:pt>
                <c:pt idx="6">
                  <c:v>14</c:v>
                </c:pt>
                <c:pt idx="7">
                  <c:v>8</c:v>
                </c:pt>
                <c:pt idx="8">
                  <c:v>8</c:v>
                </c:pt>
                <c:pt idx="9">
                  <c:v>17</c:v>
                </c:pt>
                <c:pt idx="11">
                  <c:v>8</c:v>
                </c:pt>
                <c:pt idx="12">
                  <c:v>8</c:v>
                </c:pt>
                <c:pt idx="13">
                  <c:v>5</c:v>
                </c:pt>
                <c:pt idx="14">
                  <c:v>6</c:v>
                </c:pt>
                <c:pt idx="15">
                  <c:v>44</c:v>
                </c:pt>
                <c:pt idx="16">
                  <c:v>13</c:v>
                </c:pt>
                <c:pt idx="17">
                  <c:v>10</c:v>
                </c:pt>
                <c:pt idx="18">
                  <c:v>11</c:v>
                </c:pt>
                <c:pt idx="19">
                  <c:v>25</c:v>
                </c:pt>
                <c:pt idx="20">
                  <c:v>15</c:v>
                </c:pt>
                <c:pt idx="21">
                  <c:v>118</c:v>
                </c:pt>
                <c:pt idx="22">
                  <c:v>30</c:v>
                </c:pt>
                <c:pt idx="23">
                  <c:v>5</c:v>
                </c:pt>
                <c:pt idx="24">
                  <c:v>13</c:v>
                </c:pt>
                <c:pt idx="25">
                  <c:v>12</c:v>
                </c:pt>
                <c:pt idx="26">
                  <c:v>5</c:v>
                </c:pt>
                <c:pt idx="27">
                  <c:v>6</c:v>
                </c:pt>
                <c:pt idx="28">
                  <c:v>6</c:v>
                </c:pt>
                <c:pt idx="29">
                  <c:v>14</c:v>
                </c:pt>
                <c:pt idx="30">
                  <c:v>7</c:v>
                </c:pt>
                <c:pt idx="31">
                  <c:v>24</c:v>
                </c:pt>
                <c:pt idx="32">
                  <c:v>6</c:v>
                </c:pt>
                <c:pt idx="33">
                  <c:v>5</c:v>
                </c:pt>
                <c:pt idx="34">
                  <c:v>17</c:v>
                </c:pt>
                <c:pt idx="35">
                  <c:v>35</c:v>
                </c:pt>
                <c:pt idx="36">
                  <c:v>7</c:v>
                </c:pt>
                <c:pt idx="37">
                  <c:v>29</c:v>
                </c:pt>
                <c:pt idx="38">
                  <c:v>5</c:v>
                </c:pt>
                <c:pt idx="40">
                  <c:v>8</c:v>
                </c:pt>
                <c:pt idx="41">
                  <c:v>42</c:v>
                </c:pt>
                <c:pt idx="42">
                  <c:v>8</c:v>
                </c:pt>
                <c:pt idx="43">
                  <c:v>17</c:v>
                </c:pt>
                <c:pt idx="44">
                  <c:v>19</c:v>
                </c:pt>
                <c:pt idx="45">
                  <c:v>17</c:v>
                </c:pt>
                <c:pt idx="46">
                  <c:v>18</c:v>
                </c:pt>
                <c:pt idx="47">
                  <c:v>5</c:v>
                </c:pt>
                <c:pt idx="48">
                  <c:v>6</c:v>
                </c:pt>
                <c:pt idx="49">
                  <c:v>5</c:v>
                </c:pt>
                <c:pt idx="50">
                  <c:v>7</c:v>
                </c:pt>
                <c:pt idx="51">
                  <c:v>5</c:v>
                </c:pt>
                <c:pt idx="52">
                  <c:v>7</c:v>
                </c:pt>
                <c:pt idx="53">
                  <c:v>6</c:v>
                </c:pt>
                <c:pt idx="54">
                  <c:v>20</c:v>
                </c:pt>
                <c:pt idx="55">
                  <c:v>7</c:v>
                </c:pt>
                <c:pt idx="56">
                  <c:v>7</c:v>
                </c:pt>
                <c:pt idx="57">
                  <c:v>5</c:v>
                </c:pt>
                <c:pt idx="58">
                  <c:v>5</c:v>
                </c:pt>
                <c:pt idx="59">
                  <c:v>16</c:v>
                </c:pt>
                <c:pt idx="60">
                  <c:v>8</c:v>
                </c:pt>
                <c:pt idx="61">
                  <c:v>10</c:v>
                </c:pt>
                <c:pt idx="62">
                  <c:v>16</c:v>
                </c:pt>
                <c:pt idx="63">
                  <c:v>47</c:v>
                </c:pt>
                <c:pt idx="64">
                  <c:v>5</c:v>
                </c:pt>
                <c:pt idx="65">
                  <c:v>76</c:v>
                </c:pt>
                <c:pt idx="66">
                  <c:v>9</c:v>
                </c:pt>
                <c:pt idx="67">
                  <c:v>31</c:v>
                </c:pt>
                <c:pt idx="68">
                  <c:v>15</c:v>
                </c:pt>
                <c:pt idx="69">
                  <c:v>21</c:v>
                </c:pt>
                <c:pt idx="70">
                  <c:v>5</c:v>
                </c:pt>
                <c:pt idx="71">
                  <c:v>80</c:v>
                </c:pt>
                <c:pt idx="72">
                  <c:v>19</c:v>
                </c:pt>
                <c:pt idx="73">
                  <c:v>15</c:v>
                </c:pt>
                <c:pt idx="74">
                  <c:v>9</c:v>
                </c:pt>
                <c:pt idx="75">
                  <c:v>8</c:v>
                </c:pt>
                <c:pt idx="76">
                  <c:v>9</c:v>
                </c:pt>
                <c:pt idx="77">
                  <c:v>6</c:v>
                </c:pt>
                <c:pt idx="78">
                  <c:v>5</c:v>
                </c:pt>
                <c:pt idx="79">
                  <c:v>11</c:v>
                </c:pt>
                <c:pt idx="80">
                  <c:v>10</c:v>
                </c:pt>
                <c:pt idx="81">
                  <c:v>5</c:v>
                </c:pt>
                <c:pt idx="82">
                  <c:v>7</c:v>
                </c:pt>
                <c:pt idx="83">
                  <c:v>5</c:v>
                </c:pt>
                <c:pt idx="84">
                  <c:v>7</c:v>
                </c:pt>
                <c:pt idx="85">
                  <c:v>5</c:v>
                </c:pt>
                <c:pt idx="86">
                  <c:v>13</c:v>
                </c:pt>
                <c:pt idx="87">
                  <c:v>9</c:v>
                </c:pt>
                <c:pt idx="88">
                  <c:v>8</c:v>
                </c:pt>
                <c:pt idx="89">
                  <c:v>25</c:v>
                </c:pt>
                <c:pt idx="90">
                  <c:v>6</c:v>
                </c:pt>
                <c:pt idx="91">
                  <c:v>29</c:v>
                </c:pt>
                <c:pt idx="92">
                  <c:v>21</c:v>
                </c:pt>
                <c:pt idx="93">
                  <c:v>9</c:v>
                </c:pt>
                <c:pt idx="94">
                  <c:v>17</c:v>
                </c:pt>
                <c:pt idx="95">
                  <c:v>7</c:v>
                </c:pt>
                <c:pt idx="96">
                  <c:v>6</c:v>
                </c:pt>
                <c:pt idx="97">
                  <c:v>19</c:v>
                </c:pt>
                <c:pt idx="98">
                  <c:v>6</c:v>
                </c:pt>
                <c:pt idx="99">
                  <c:v>11</c:v>
                </c:pt>
                <c:pt idx="100">
                  <c:v>12</c:v>
                </c:pt>
                <c:pt idx="101">
                  <c:v>42</c:v>
                </c:pt>
                <c:pt idx="102">
                  <c:v>45</c:v>
                </c:pt>
                <c:pt idx="103">
                  <c:v>28</c:v>
                </c:pt>
                <c:pt idx="104">
                  <c:v>9</c:v>
                </c:pt>
                <c:pt idx="105">
                  <c:v>19</c:v>
                </c:pt>
                <c:pt idx="106">
                  <c:v>24</c:v>
                </c:pt>
                <c:pt idx="107">
                  <c:v>53</c:v>
                </c:pt>
                <c:pt idx="108">
                  <c:v>9</c:v>
                </c:pt>
                <c:pt idx="109">
                  <c:v>9</c:v>
                </c:pt>
                <c:pt idx="110">
                  <c:v>7</c:v>
                </c:pt>
                <c:pt idx="111">
                  <c:v>5</c:v>
                </c:pt>
                <c:pt idx="112">
                  <c:v>7</c:v>
                </c:pt>
                <c:pt idx="113">
                  <c:v>25</c:v>
                </c:pt>
                <c:pt idx="114">
                  <c:v>10</c:v>
                </c:pt>
                <c:pt idx="115">
                  <c:v>9</c:v>
                </c:pt>
                <c:pt idx="116">
                  <c:v>12</c:v>
                </c:pt>
                <c:pt idx="117">
                  <c:v>5</c:v>
                </c:pt>
                <c:pt idx="118">
                  <c:v>30</c:v>
                </c:pt>
                <c:pt idx="119">
                  <c:v>5</c:v>
                </c:pt>
                <c:pt idx="120">
                  <c:v>10</c:v>
                </c:pt>
                <c:pt idx="121">
                  <c:v>17</c:v>
                </c:pt>
                <c:pt idx="122">
                  <c:v>7</c:v>
                </c:pt>
                <c:pt idx="123">
                  <c:v>7</c:v>
                </c:pt>
                <c:pt idx="124">
                  <c:v>15</c:v>
                </c:pt>
                <c:pt idx="125">
                  <c:v>7</c:v>
                </c:pt>
                <c:pt idx="126">
                  <c:v>6</c:v>
                </c:pt>
                <c:pt idx="127">
                  <c:v>5</c:v>
                </c:pt>
                <c:pt idx="128">
                  <c:v>8</c:v>
                </c:pt>
                <c:pt idx="129">
                  <c:v>12</c:v>
                </c:pt>
                <c:pt idx="130">
                  <c:v>27</c:v>
                </c:pt>
                <c:pt idx="131">
                  <c:v>9</c:v>
                </c:pt>
                <c:pt idx="132">
                  <c:v>7</c:v>
                </c:pt>
                <c:pt idx="133">
                  <c:v>11</c:v>
                </c:pt>
                <c:pt idx="134">
                  <c:v>41</c:v>
                </c:pt>
                <c:pt idx="135">
                  <c:v>11</c:v>
                </c:pt>
                <c:pt idx="136">
                  <c:v>13</c:v>
                </c:pt>
                <c:pt idx="137">
                  <c:v>62</c:v>
                </c:pt>
                <c:pt idx="138">
                  <c:v>16</c:v>
                </c:pt>
                <c:pt idx="139">
                  <c:v>14</c:v>
                </c:pt>
                <c:pt idx="140">
                  <c:v>6</c:v>
                </c:pt>
                <c:pt idx="141">
                  <c:v>8</c:v>
                </c:pt>
                <c:pt idx="142">
                  <c:v>6</c:v>
                </c:pt>
                <c:pt idx="143">
                  <c:v>6</c:v>
                </c:pt>
                <c:pt idx="144">
                  <c:v>8</c:v>
                </c:pt>
                <c:pt idx="145">
                  <c:v>6</c:v>
                </c:pt>
                <c:pt idx="146">
                  <c:v>25</c:v>
                </c:pt>
                <c:pt idx="147">
                  <c:v>13</c:v>
                </c:pt>
                <c:pt idx="148">
                  <c:v>54</c:v>
                </c:pt>
                <c:pt idx="149">
                  <c:v>40</c:v>
                </c:pt>
                <c:pt idx="150">
                  <c:v>5</c:v>
                </c:pt>
                <c:pt idx="151">
                  <c:v>20</c:v>
                </c:pt>
                <c:pt idx="152">
                  <c:v>6</c:v>
                </c:pt>
                <c:pt idx="153">
                  <c:v>27</c:v>
                </c:pt>
                <c:pt idx="154">
                  <c:v>6</c:v>
                </c:pt>
                <c:pt idx="155">
                  <c:v>11</c:v>
                </c:pt>
                <c:pt idx="156">
                  <c:v>17</c:v>
                </c:pt>
                <c:pt idx="157">
                  <c:v>7</c:v>
                </c:pt>
                <c:pt idx="158">
                  <c:v>14</c:v>
                </c:pt>
                <c:pt idx="159">
                  <c:v>11</c:v>
                </c:pt>
                <c:pt idx="160">
                  <c:v>8</c:v>
                </c:pt>
                <c:pt idx="161">
                  <c:v>14</c:v>
                </c:pt>
                <c:pt idx="162">
                  <c:v>8</c:v>
                </c:pt>
                <c:pt idx="163">
                  <c:v>6</c:v>
                </c:pt>
                <c:pt idx="164">
                  <c:v>13</c:v>
                </c:pt>
                <c:pt idx="165">
                  <c:v>8</c:v>
                </c:pt>
                <c:pt idx="166">
                  <c:v>25</c:v>
                </c:pt>
                <c:pt idx="167">
                  <c:v>5</c:v>
                </c:pt>
                <c:pt idx="168">
                  <c:v>7</c:v>
                </c:pt>
                <c:pt idx="169">
                  <c:v>24</c:v>
                </c:pt>
                <c:pt idx="170">
                  <c:v>9</c:v>
                </c:pt>
                <c:pt idx="171">
                  <c:v>26</c:v>
                </c:pt>
                <c:pt idx="172">
                  <c:v>8</c:v>
                </c:pt>
                <c:pt idx="173">
                  <c:v>11</c:v>
                </c:pt>
                <c:pt idx="174">
                  <c:v>6</c:v>
                </c:pt>
                <c:pt idx="175">
                  <c:v>34</c:v>
                </c:pt>
                <c:pt idx="176">
                  <c:v>5</c:v>
                </c:pt>
                <c:pt idx="178">
                  <c:v>8</c:v>
                </c:pt>
                <c:pt idx="179">
                  <c:v>24</c:v>
                </c:pt>
                <c:pt idx="180">
                  <c:v>16</c:v>
                </c:pt>
                <c:pt idx="181">
                  <c:v>18</c:v>
                </c:pt>
                <c:pt idx="182">
                  <c:v>8</c:v>
                </c:pt>
                <c:pt idx="183">
                  <c:v>26</c:v>
                </c:pt>
                <c:pt idx="184">
                  <c:v>6</c:v>
                </c:pt>
                <c:pt idx="185">
                  <c:v>59</c:v>
                </c:pt>
                <c:pt idx="186">
                  <c:v>21</c:v>
                </c:pt>
                <c:pt idx="187">
                  <c:v>6</c:v>
                </c:pt>
                <c:pt idx="188">
                  <c:v>5</c:v>
                </c:pt>
                <c:pt idx="189">
                  <c:v>5</c:v>
                </c:pt>
                <c:pt idx="191">
                  <c:v>11</c:v>
                </c:pt>
                <c:pt idx="192">
                  <c:v>5</c:v>
                </c:pt>
                <c:pt idx="193">
                  <c:v>7</c:v>
                </c:pt>
                <c:pt idx="194">
                  <c:v>7</c:v>
                </c:pt>
                <c:pt idx="195">
                  <c:v>8</c:v>
                </c:pt>
                <c:pt idx="196">
                  <c:v>16</c:v>
                </c:pt>
                <c:pt idx="197">
                  <c:v>5</c:v>
                </c:pt>
                <c:pt idx="198">
                  <c:v>20</c:v>
                </c:pt>
                <c:pt idx="199">
                  <c:v>8</c:v>
                </c:pt>
                <c:pt idx="200">
                  <c:v>6</c:v>
                </c:pt>
                <c:pt idx="201">
                  <c:v>5</c:v>
                </c:pt>
                <c:pt idx="202">
                  <c:v>10</c:v>
                </c:pt>
                <c:pt idx="203">
                  <c:v>29</c:v>
                </c:pt>
                <c:pt idx="204">
                  <c:v>12</c:v>
                </c:pt>
                <c:pt idx="205">
                  <c:v>7</c:v>
                </c:pt>
                <c:pt idx="206">
                  <c:v>5</c:v>
                </c:pt>
                <c:pt idx="207">
                  <c:v>11</c:v>
                </c:pt>
                <c:pt idx="208">
                  <c:v>7</c:v>
                </c:pt>
                <c:pt idx="209">
                  <c:v>34</c:v>
                </c:pt>
                <c:pt idx="210">
                  <c:v>10</c:v>
                </c:pt>
                <c:pt idx="211">
                  <c:v>5</c:v>
                </c:pt>
                <c:pt idx="212">
                  <c:v>13</c:v>
                </c:pt>
                <c:pt idx="213">
                  <c:v>6</c:v>
                </c:pt>
                <c:pt idx="214">
                  <c:v>5</c:v>
                </c:pt>
                <c:pt idx="215">
                  <c:v>9</c:v>
                </c:pt>
                <c:pt idx="216">
                  <c:v>5</c:v>
                </c:pt>
                <c:pt idx="217">
                  <c:v>5</c:v>
                </c:pt>
                <c:pt idx="218">
                  <c:v>28</c:v>
                </c:pt>
                <c:pt idx="219">
                  <c:v>15</c:v>
                </c:pt>
                <c:pt idx="220">
                  <c:v>9</c:v>
                </c:pt>
                <c:pt idx="221">
                  <c:v>8</c:v>
                </c:pt>
                <c:pt idx="222">
                  <c:v>15</c:v>
                </c:pt>
                <c:pt idx="223">
                  <c:v>8</c:v>
                </c:pt>
                <c:pt idx="224">
                  <c:v>26</c:v>
                </c:pt>
                <c:pt idx="225">
                  <c:v>17</c:v>
                </c:pt>
                <c:pt idx="226">
                  <c:v>9</c:v>
                </c:pt>
                <c:pt idx="227">
                  <c:v>6</c:v>
                </c:pt>
                <c:pt idx="228">
                  <c:v>16</c:v>
                </c:pt>
                <c:pt idx="229">
                  <c:v>5</c:v>
                </c:pt>
                <c:pt idx="230">
                  <c:v>18</c:v>
                </c:pt>
                <c:pt idx="231">
                  <c:v>5</c:v>
                </c:pt>
                <c:pt idx="232">
                  <c:v>32</c:v>
                </c:pt>
                <c:pt idx="233">
                  <c:v>8</c:v>
                </c:pt>
                <c:pt idx="234">
                  <c:v>9</c:v>
                </c:pt>
                <c:pt idx="235">
                  <c:v>113</c:v>
                </c:pt>
                <c:pt idx="236">
                  <c:v>7</c:v>
                </c:pt>
                <c:pt idx="237">
                  <c:v>50</c:v>
                </c:pt>
                <c:pt idx="238">
                  <c:v>21</c:v>
                </c:pt>
                <c:pt idx="239">
                  <c:v>6</c:v>
                </c:pt>
                <c:pt idx="240">
                  <c:v>11</c:v>
                </c:pt>
                <c:pt idx="241">
                  <c:v>6</c:v>
                </c:pt>
                <c:pt idx="242">
                  <c:v>17</c:v>
                </c:pt>
                <c:pt idx="243">
                  <c:v>9</c:v>
                </c:pt>
                <c:pt idx="244">
                  <c:v>6</c:v>
                </c:pt>
                <c:pt idx="245">
                  <c:v>14</c:v>
                </c:pt>
                <c:pt idx="246">
                  <c:v>13</c:v>
                </c:pt>
                <c:pt idx="247">
                  <c:v>7</c:v>
                </c:pt>
                <c:pt idx="248">
                  <c:v>5</c:v>
                </c:pt>
                <c:pt idx="249">
                  <c:v>5</c:v>
                </c:pt>
                <c:pt idx="250">
                  <c:v>22</c:v>
                </c:pt>
                <c:pt idx="251">
                  <c:v>19</c:v>
                </c:pt>
                <c:pt idx="252">
                  <c:v>15</c:v>
                </c:pt>
                <c:pt idx="253">
                  <c:v>13</c:v>
                </c:pt>
                <c:pt idx="254">
                  <c:v>13</c:v>
                </c:pt>
                <c:pt idx="255">
                  <c:v>9</c:v>
                </c:pt>
                <c:pt idx="256">
                  <c:v>14</c:v>
                </c:pt>
                <c:pt idx="257">
                  <c:v>15</c:v>
                </c:pt>
                <c:pt idx="258">
                  <c:v>18</c:v>
                </c:pt>
                <c:pt idx="259">
                  <c:v>15</c:v>
                </c:pt>
                <c:pt idx="260">
                  <c:v>56</c:v>
                </c:pt>
                <c:pt idx="261">
                  <c:v>37</c:v>
                </c:pt>
                <c:pt idx="262">
                  <c:v>5</c:v>
                </c:pt>
                <c:pt idx="263">
                  <c:v>41</c:v>
                </c:pt>
                <c:pt idx="264">
                  <c:v>32</c:v>
                </c:pt>
                <c:pt idx="265">
                  <c:v>29</c:v>
                </c:pt>
                <c:pt idx="266">
                  <c:v>5</c:v>
                </c:pt>
                <c:pt idx="267">
                  <c:v>20</c:v>
                </c:pt>
                <c:pt idx="268">
                  <c:v>5</c:v>
                </c:pt>
                <c:pt idx="269">
                  <c:v>15</c:v>
                </c:pt>
                <c:pt idx="270">
                  <c:v>14</c:v>
                </c:pt>
                <c:pt idx="271">
                  <c:v>6</c:v>
                </c:pt>
                <c:pt idx="272">
                  <c:v>9</c:v>
                </c:pt>
                <c:pt idx="273">
                  <c:v>82</c:v>
                </c:pt>
                <c:pt idx="274">
                  <c:v>38</c:v>
                </c:pt>
                <c:pt idx="275">
                  <c:v>28</c:v>
                </c:pt>
                <c:pt idx="276">
                  <c:v>5</c:v>
                </c:pt>
                <c:pt idx="277">
                  <c:v>19</c:v>
                </c:pt>
                <c:pt idx="278">
                  <c:v>6</c:v>
                </c:pt>
                <c:pt idx="279">
                  <c:v>32</c:v>
                </c:pt>
                <c:pt idx="280">
                  <c:v>15</c:v>
                </c:pt>
                <c:pt idx="281">
                  <c:v>9</c:v>
                </c:pt>
                <c:pt idx="282">
                  <c:v>7</c:v>
                </c:pt>
                <c:pt idx="283">
                  <c:v>17</c:v>
                </c:pt>
                <c:pt idx="285">
                  <c:v>5</c:v>
                </c:pt>
                <c:pt idx="286">
                  <c:v>10</c:v>
                </c:pt>
                <c:pt idx="287">
                  <c:v>5</c:v>
                </c:pt>
                <c:pt idx="288">
                  <c:v>12</c:v>
                </c:pt>
                <c:pt idx="289">
                  <c:v>15</c:v>
                </c:pt>
                <c:pt idx="290">
                  <c:v>6</c:v>
                </c:pt>
                <c:pt idx="291">
                  <c:v>18</c:v>
                </c:pt>
                <c:pt idx="292">
                  <c:v>10</c:v>
                </c:pt>
                <c:pt idx="293">
                  <c:v>10</c:v>
                </c:pt>
                <c:pt idx="294">
                  <c:v>5</c:v>
                </c:pt>
                <c:pt idx="295">
                  <c:v>12</c:v>
                </c:pt>
                <c:pt idx="296">
                  <c:v>5</c:v>
                </c:pt>
                <c:pt idx="297">
                  <c:v>11</c:v>
                </c:pt>
                <c:pt idx="298">
                  <c:v>8</c:v>
                </c:pt>
                <c:pt idx="299">
                  <c:v>65</c:v>
                </c:pt>
              </c:numCache>
            </c:numRef>
          </c:yVal>
          <c:smooth val="0"/>
          <c:extLst>
            <c:ext xmlns:c16="http://schemas.microsoft.com/office/drawing/2014/chart" uri="{C3380CC4-5D6E-409C-BE32-E72D297353CC}">
              <c16:uniqueId val="{00000001-C84F-5244-981A-6AEED9020339}"/>
            </c:ext>
          </c:extLst>
        </c:ser>
        <c:ser>
          <c:idx val="1"/>
          <c:order val="1"/>
          <c:tx>
            <c:strRef>
              <c:f>'50MB'!$G$2</c:f>
              <c:strCache>
                <c:ptCount val="1"/>
                <c:pt idx="0">
                  <c:v>Rogue</c:v>
                </c:pt>
              </c:strCache>
            </c:strRef>
          </c:tx>
          <c:spPr>
            <a:ln w="25400" cap="rnd">
              <a:noFill/>
              <a:round/>
            </a:ln>
            <a:effectLst/>
          </c:spPr>
          <c:marker>
            <c:symbol val="diamond"/>
            <c:size val="5"/>
            <c:spPr>
              <a:solidFill>
                <a:schemeClr val="accent2"/>
              </a:solidFill>
              <a:ln w="9525">
                <a:solidFill>
                  <a:schemeClr val="accent2"/>
                </a:solidFill>
              </a:ln>
              <a:effectLst/>
            </c:spPr>
          </c:marker>
          <c:xVal>
            <c:numRef>
              <c:f>'50MB'!$A$2:$A$301</c:f>
              <c:numCache>
                <c:formatCode>General</c:formatCode>
                <c:ptCount val="3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numCache>
            </c:numRef>
          </c:xVal>
          <c:yVal>
            <c:numRef>
              <c:f>'50MB'!$C$2:$C$301</c:f>
              <c:numCache>
                <c:formatCode>General</c:formatCode>
                <c:ptCount val="300"/>
                <c:pt idx="0">
                  <c:v>25</c:v>
                </c:pt>
                <c:pt idx="1">
                  <c:v>11</c:v>
                </c:pt>
                <c:pt idx="2">
                  <c:v>129</c:v>
                </c:pt>
                <c:pt idx="3">
                  <c:v>6</c:v>
                </c:pt>
                <c:pt idx="4">
                  <c:v>46</c:v>
                </c:pt>
                <c:pt idx="5">
                  <c:v>185</c:v>
                </c:pt>
                <c:pt idx="6">
                  <c:v>151</c:v>
                </c:pt>
                <c:pt idx="7">
                  <c:v>21</c:v>
                </c:pt>
                <c:pt idx="8">
                  <c:v>24</c:v>
                </c:pt>
                <c:pt idx="9">
                  <c:v>53</c:v>
                </c:pt>
                <c:pt idx="10">
                  <c:v>35</c:v>
                </c:pt>
                <c:pt idx="11">
                  <c:v>10</c:v>
                </c:pt>
                <c:pt idx="12">
                  <c:v>7</c:v>
                </c:pt>
                <c:pt idx="13">
                  <c:v>21</c:v>
                </c:pt>
                <c:pt idx="15">
                  <c:v>76</c:v>
                </c:pt>
                <c:pt idx="16">
                  <c:v>18</c:v>
                </c:pt>
                <c:pt idx="17">
                  <c:v>10</c:v>
                </c:pt>
                <c:pt idx="18">
                  <c:v>78</c:v>
                </c:pt>
                <c:pt idx="20">
                  <c:v>120</c:v>
                </c:pt>
                <c:pt idx="21">
                  <c:v>11</c:v>
                </c:pt>
                <c:pt idx="22">
                  <c:v>8</c:v>
                </c:pt>
                <c:pt idx="23">
                  <c:v>97</c:v>
                </c:pt>
                <c:pt idx="25">
                  <c:v>69</c:v>
                </c:pt>
                <c:pt idx="26">
                  <c:v>6</c:v>
                </c:pt>
                <c:pt idx="27">
                  <c:v>15</c:v>
                </c:pt>
                <c:pt idx="28">
                  <c:v>41</c:v>
                </c:pt>
                <c:pt idx="30">
                  <c:v>7</c:v>
                </c:pt>
                <c:pt idx="31">
                  <c:v>34</c:v>
                </c:pt>
                <c:pt idx="32">
                  <c:v>40</c:v>
                </c:pt>
                <c:pt idx="33">
                  <c:v>23</c:v>
                </c:pt>
                <c:pt idx="34">
                  <c:v>12</c:v>
                </c:pt>
                <c:pt idx="35">
                  <c:v>58</c:v>
                </c:pt>
                <c:pt idx="36">
                  <c:v>10</c:v>
                </c:pt>
                <c:pt idx="37">
                  <c:v>19</c:v>
                </c:pt>
                <c:pt idx="38">
                  <c:v>15</c:v>
                </c:pt>
                <c:pt idx="39">
                  <c:v>9</c:v>
                </c:pt>
                <c:pt idx="41">
                  <c:v>7</c:v>
                </c:pt>
                <c:pt idx="42">
                  <c:v>8</c:v>
                </c:pt>
                <c:pt idx="43">
                  <c:v>6</c:v>
                </c:pt>
                <c:pt idx="44">
                  <c:v>32</c:v>
                </c:pt>
                <c:pt idx="45">
                  <c:v>43</c:v>
                </c:pt>
                <c:pt idx="47">
                  <c:v>17</c:v>
                </c:pt>
                <c:pt idx="48">
                  <c:v>69</c:v>
                </c:pt>
                <c:pt idx="49">
                  <c:v>216</c:v>
                </c:pt>
                <c:pt idx="51">
                  <c:v>299</c:v>
                </c:pt>
                <c:pt idx="52">
                  <c:v>177</c:v>
                </c:pt>
                <c:pt idx="54">
                  <c:v>140</c:v>
                </c:pt>
                <c:pt idx="55">
                  <c:v>20</c:v>
                </c:pt>
                <c:pt idx="56">
                  <c:v>64</c:v>
                </c:pt>
                <c:pt idx="57">
                  <c:v>80</c:v>
                </c:pt>
                <c:pt idx="58">
                  <c:v>71</c:v>
                </c:pt>
                <c:pt idx="59">
                  <c:v>50</c:v>
                </c:pt>
                <c:pt idx="61">
                  <c:v>34</c:v>
                </c:pt>
                <c:pt idx="63">
                  <c:v>161</c:v>
                </c:pt>
                <c:pt idx="65">
                  <c:v>143</c:v>
                </c:pt>
                <c:pt idx="66">
                  <c:v>31</c:v>
                </c:pt>
                <c:pt idx="67">
                  <c:v>37</c:v>
                </c:pt>
                <c:pt idx="68">
                  <c:v>33</c:v>
                </c:pt>
                <c:pt idx="69">
                  <c:v>49</c:v>
                </c:pt>
                <c:pt idx="70">
                  <c:v>86</c:v>
                </c:pt>
                <c:pt idx="71">
                  <c:v>8</c:v>
                </c:pt>
                <c:pt idx="72">
                  <c:v>41</c:v>
                </c:pt>
                <c:pt idx="73">
                  <c:v>45</c:v>
                </c:pt>
                <c:pt idx="74">
                  <c:v>56</c:v>
                </c:pt>
                <c:pt idx="75">
                  <c:v>17</c:v>
                </c:pt>
                <c:pt idx="77">
                  <c:v>76</c:v>
                </c:pt>
                <c:pt idx="78">
                  <c:v>32</c:v>
                </c:pt>
                <c:pt idx="79">
                  <c:v>15</c:v>
                </c:pt>
                <c:pt idx="80">
                  <c:v>148</c:v>
                </c:pt>
                <c:pt idx="81">
                  <c:v>45</c:v>
                </c:pt>
                <c:pt idx="82">
                  <c:v>85</c:v>
                </c:pt>
                <c:pt idx="83">
                  <c:v>18</c:v>
                </c:pt>
                <c:pt idx="85">
                  <c:v>21</c:v>
                </c:pt>
                <c:pt idx="86">
                  <c:v>123</c:v>
                </c:pt>
                <c:pt idx="87">
                  <c:v>134</c:v>
                </c:pt>
                <c:pt idx="88">
                  <c:v>42</c:v>
                </c:pt>
                <c:pt idx="89">
                  <c:v>99</c:v>
                </c:pt>
                <c:pt idx="90">
                  <c:v>50</c:v>
                </c:pt>
                <c:pt idx="91">
                  <c:v>56</c:v>
                </c:pt>
                <c:pt idx="92">
                  <c:v>75</c:v>
                </c:pt>
                <c:pt idx="94">
                  <c:v>226</c:v>
                </c:pt>
                <c:pt idx="95">
                  <c:v>196</c:v>
                </c:pt>
                <c:pt idx="97">
                  <c:v>169</c:v>
                </c:pt>
                <c:pt idx="103">
                  <c:v>331</c:v>
                </c:pt>
                <c:pt idx="105">
                  <c:v>95</c:v>
                </c:pt>
                <c:pt idx="106">
                  <c:v>25</c:v>
                </c:pt>
                <c:pt idx="107">
                  <c:v>127</c:v>
                </c:pt>
                <c:pt idx="108">
                  <c:v>73</c:v>
                </c:pt>
                <c:pt idx="109">
                  <c:v>112</c:v>
                </c:pt>
                <c:pt idx="110">
                  <c:v>53</c:v>
                </c:pt>
                <c:pt idx="112">
                  <c:v>31</c:v>
                </c:pt>
                <c:pt idx="113">
                  <c:v>68</c:v>
                </c:pt>
                <c:pt idx="114">
                  <c:v>67</c:v>
                </c:pt>
                <c:pt idx="116">
                  <c:v>286</c:v>
                </c:pt>
                <c:pt idx="117">
                  <c:v>284</c:v>
                </c:pt>
                <c:pt idx="118">
                  <c:v>254</c:v>
                </c:pt>
                <c:pt idx="120">
                  <c:v>252</c:v>
                </c:pt>
                <c:pt idx="121">
                  <c:v>270</c:v>
                </c:pt>
                <c:pt idx="123">
                  <c:v>251</c:v>
                </c:pt>
                <c:pt idx="124">
                  <c:v>126</c:v>
                </c:pt>
                <c:pt idx="125">
                  <c:v>24</c:v>
                </c:pt>
                <c:pt idx="126">
                  <c:v>16</c:v>
                </c:pt>
                <c:pt idx="127">
                  <c:v>15</c:v>
                </c:pt>
                <c:pt idx="128">
                  <c:v>150</c:v>
                </c:pt>
                <c:pt idx="129">
                  <c:v>50</c:v>
                </c:pt>
                <c:pt idx="130">
                  <c:v>24</c:v>
                </c:pt>
                <c:pt idx="131">
                  <c:v>39</c:v>
                </c:pt>
                <c:pt idx="132">
                  <c:v>193</c:v>
                </c:pt>
                <c:pt idx="133">
                  <c:v>10</c:v>
                </c:pt>
                <c:pt idx="134">
                  <c:v>72</c:v>
                </c:pt>
                <c:pt idx="136">
                  <c:v>52</c:v>
                </c:pt>
                <c:pt idx="137">
                  <c:v>63</c:v>
                </c:pt>
                <c:pt idx="138">
                  <c:v>83</c:v>
                </c:pt>
                <c:pt idx="139">
                  <c:v>60</c:v>
                </c:pt>
                <c:pt idx="140">
                  <c:v>35</c:v>
                </c:pt>
                <c:pt idx="141">
                  <c:v>86</c:v>
                </c:pt>
                <c:pt idx="142">
                  <c:v>25</c:v>
                </c:pt>
                <c:pt idx="143">
                  <c:v>6</c:v>
                </c:pt>
                <c:pt idx="144">
                  <c:v>41</c:v>
                </c:pt>
                <c:pt idx="145">
                  <c:v>23</c:v>
                </c:pt>
                <c:pt idx="146">
                  <c:v>9</c:v>
                </c:pt>
                <c:pt idx="147">
                  <c:v>190</c:v>
                </c:pt>
                <c:pt idx="148">
                  <c:v>15</c:v>
                </c:pt>
                <c:pt idx="149">
                  <c:v>13</c:v>
                </c:pt>
                <c:pt idx="150">
                  <c:v>69</c:v>
                </c:pt>
                <c:pt idx="151">
                  <c:v>5</c:v>
                </c:pt>
                <c:pt idx="152">
                  <c:v>121</c:v>
                </c:pt>
                <c:pt idx="153">
                  <c:v>52</c:v>
                </c:pt>
                <c:pt idx="154">
                  <c:v>48</c:v>
                </c:pt>
                <c:pt idx="155">
                  <c:v>31</c:v>
                </c:pt>
                <c:pt idx="156">
                  <c:v>33</c:v>
                </c:pt>
                <c:pt idx="157">
                  <c:v>8</c:v>
                </c:pt>
                <c:pt idx="159">
                  <c:v>46</c:v>
                </c:pt>
                <c:pt idx="160">
                  <c:v>9</c:v>
                </c:pt>
                <c:pt idx="161">
                  <c:v>16</c:v>
                </c:pt>
                <c:pt idx="162">
                  <c:v>7</c:v>
                </c:pt>
                <c:pt idx="163">
                  <c:v>64</c:v>
                </c:pt>
                <c:pt idx="164">
                  <c:v>6</c:v>
                </c:pt>
                <c:pt idx="165">
                  <c:v>22</c:v>
                </c:pt>
                <c:pt idx="166">
                  <c:v>24</c:v>
                </c:pt>
                <c:pt idx="167">
                  <c:v>21</c:v>
                </c:pt>
                <c:pt idx="168">
                  <c:v>49</c:v>
                </c:pt>
                <c:pt idx="169">
                  <c:v>102</c:v>
                </c:pt>
                <c:pt idx="170">
                  <c:v>54</c:v>
                </c:pt>
                <c:pt idx="171">
                  <c:v>74</c:v>
                </c:pt>
                <c:pt idx="172">
                  <c:v>267</c:v>
                </c:pt>
                <c:pt idx="174">
                  <c:v>193</c:v>
                </c:pt>
                <c:pt idx="175">
                  <c:v>98</c:v>
                </c:pt>
                <c:pt idx="176">
                  <c:v>28</c:v>
                </c:pt>
                <c:pt idx="177">
                  <c:v>26</c:v>
                </c:pt>
                <c:pt idx="178">
                  <c:v>75</c:v>
                </c:pt>
                <c:pt idx="179">
                  <c:v>12</c:v>
                </c:pt>
                <c:pt idx="180">
                  <c:v>51</c:v>
                </c:pt>
                <c:pt idx="181">
                  <c:v>223</c:v>
                </c:pt>
                <c:pt idx="182">
                  <c:v>60</c:v>
                </c:pt>
                <c:pt idx="183">
                  <c:v>13</c:v>
                </c:pt>
                <c:pt idx="184">
                  <c:v>6</c:v>
                </c:pt>
                <c:pt idx="185">
                  <c:v>14</c:v>
                </c:pt>
                <c:pt idx="186">
                  <c:v>104</c:v>
                </c:pt>
                <c:pt idx="187">
                  <c:v>28</c:v>
                </c:pt>
                <c:pt idx="188">
                  <c:v>33</c:v>
                </c:pt>
                <c:pt idx="189">
                  <c:v>84</c:v>
                </c:pt>
                <c:pt idx="190">
                  <c:v>14</c:v>
                </c:pt>
                <c:pt idx="191">
                  <c:v>39</c:v>
                </c:pt>
                <c:pt idx="192">
                  <c:v>6</c:v>
                </c:pt>
                <c:pt idx="193">
                  <c:v>51</c:v>
                </c:pt>
                <c:pt idx="194">
                  <c:v>12</c:v>
                </c:pt>
                <c:pt idx="196">
                  <c:v>70</c:v>
                </c:pt>
                <c:pt idx="197">
                  <c:v>12</c:v>
                </c:pt>
                <c:pt idx="198">
                  <c:v>10</c:v>
                </c:pt>
                <c:pt idx="199">
                  <c:v>7</c:v>
                </c:pt>
                <c:pt idx="200">
                  <c:v>31</c:v>
                </c:pt>
                <c:pt idx="201">
                  <c:v>6</c:v>
                </c:pt>
                <c:pt idx="202">
                  <c:v>69</c:v>
                </c:pt>
                <c:pt idx="203">
                  <c:v>7</c:v>
                </c:pt>
                <c:pt idx="205">
                  <c:v>6</c:v>
                </c:pt>
                <c:pt idx="206">
                  <c:v>8</c:v>
                </c:pt>
                <c:pt idx="207">
                  <c:v>5</c:v>
                </c:pt>
                <c:pt idx="208">
                  <c:v>23</c:v>
                </c:pt>
                <c:pt idx="209">
                  <c:v>11</c:v>
                </c:pt>
                <c:pt idx="210">
                  <c:v>36</c:v>
                </c:pt>
                <c:pt idx="211">
                  <c:v>22</c:v>
                </c:pt>
                <c:pt idx="212">
                  <c:v>6</c:v>
                </c:pt>
                <c:pt idx="213">
                  <c:v>34</c:v>
                </c:pt>
                <c:pt idx="214">
                  <c:v>139</c:v>
                </c:pt>
                <c:pt idx="215">
                  <c:v>106</c:v>
                </c:pt>
                <c:pt idx="216">
                  <c:v>15</c:v>
                </c:pt>
                <c:pt idx="217">
                  <c:v>46</c:v>
                </c:pt>
                <c:pt idx="218">
                  <c:v>50</c:v>
                </c:pt>
                <c:pt idx="219">
                  <c:v>130</c:v>
                </c:pt>
                <c:pt idx="220">
                  <c:v>31</c:v>
                </c:pt>
                <c:pt idx="221">
                  <c:v>35</c:v>
                </c:pt>
                <c:pt idx="222">
                  <c:v>5</c:v>
                </c:pt>
                <c:pt idx="223">
                  <c:v>15</c:v>
                </c:pt>
                <c:pt idx="224">
                  <c:v>27</c:v>
                </c:pt>
                <c:pt idx="225">
                  <c:v>30</c:v>
                </c:pt>
                <c:pt idx="226">
                  <c:v>26</c:v>
                </c:pt>
                <c:pt idx="227">
                  <c:v>24</c:v>
                </c:pt>
                <c:pt idx="229">
                  <c:v>26</c:v>
                </c:pt>
                <c:pt idx="230">
                  <c:v>28</c:v>
                </c:pt>
                <c:pt idx="231">
                  <c:v>5</c:v>
                </c:pt>
                <c:pt idx="232">
                  <c:v>12</c:v>
                </c:pt>
                <c:pt idx="233">
                  <c:v>13</c:v>
                </c:pt>
                <c:pt idx="234">
                  <c:v>5</c:v>
                </c:pt>
                <c:pt idx="235">
                  <c:v>50</c:v>
                </c:pt>
                <c:pt idx="236">
                  <c:v>18</c:v>
                </c:pt>
                <c:pt idx="238">
                  <c:v>12</c:v>
                </c:pt>
                <c:pt idx="239">
                  <c:v>24</c:v>
                </c:pt>
                <c:pt idx="240">
                  <c:v>44</c:v>
                </c:pt>
                <c:pt idx="241">
                  <c:v>36</c:v>
                </c:pt>
                <c:pt idx="242">
                  <c:v>52</c:v>
                </c:pt>
                <c:pt idx="243">
                  <c:v>10</c:v>
                </c:pt>
                <c:pt idx="244">
                  <c:v>6</c:v>
                </c:pt>
                <c:pt idx="245">
                  <c:v>43</c:v>
                </c:pt>
                <c:pt idx="246">
                  <c:v>13</c:v>
                </c:pt>
                <c:pt idx="247">
                  <c:v>11</c:v>
                </c:pt>
                <c:pt idx="248">
                  <c:v>33</c:v>
                </c:pt>
                <c:pt idx="249">
                  <c:v>83</c:v>
                </c:pt>
                <c:pt idx="250">
                  <c:v>15</c:v>
                </c:pt>
                <c:pt idx="251">
                  <c:v>168</c:v>
                </c:pt>
                <c:pt idx="252">
                  <c:v>89</c:v>
                </c:pt>
                <c:pt idx="253">
                  <c:v>5</c:v>
                </c:pt>
                <c:pt idx="254">
                  <c:v>16</c:v>
                </c:pt>
                <c:pt idx="255">
                  <c:v>8</c:v>
                </c:pt>
                <c:pt idx="256">
                  <c:v>31</c:v>
                </c:pt>
                <c:pt idx="257">
                  <c:v>16</c:v>
                </c:pt>
                <c:pt idx="258">
                  <c:v>33</c:v>
                </c:pt>
                <c:pt idx="259">
                  <c:v>6</c:v>
                </c:pt>
                <c:pt idx="260">
                  <c:v>43</c:v>
                </c:pt>
                <c:pt idx="261">
                  <c:v>5</c:v>
                </c:pt>
                <c:pt idx="262">
                  <c:v>62</c:v>
                </c:pt>
                <c:pt idx="263">
                  <c:v>44</c:v>
                </c:pt>
                <c:pt idx="264">
                  <c:v>115</c:v>
                </c:pt>
                <c:pt idx="265">
                  <c:v>13</c:v>
                </c:pt>
                <c:pt idx="266">
                  <c:v>15</c:v>
                </c:pt>
                <c:pt idx="267">
                  <c:v>92</c:v>
                </c:pt>
                <c:pt idx="268">
                  <c:v>113</c:v>
                </c:pt>
                <c:pt idx="269">
                  <c:v>108</c:v>
                </c:pt>
                <c:pt idx="270">
                  <c:v>5</c:v>
                </c:pt>
                <c:pt idx="271">
                  <c:v>142</c:v>
                </c:pt>
                <c:pt idx="272">
                  <c:v>129</c:v>
                </c:pt>
                <c:pt idx="273">
                  <c:v>144</c:v>
                </c:pt>
                <c:pt idx="275">
                  <c:v>113</c:v>
                </c:pt>
                <c:pt idx="277">
                  <c:v>15</c:v>
                </c:pt>
                <c:pt idx="278">
                  <c:v>33</c:v>
                </c:pt>
                <c:pt idx="279">
                  <c:v>8</c:v>
                </c:pt>
                <c:pt idx="280">
                  <c:v>21</c:v>
                </c:pt>
                <c:pt idx="281">
                  <c:v>21</c:v>
                </c:pt>
                <c:pt idx="283">
                  <c:v>8</c:v>
                </c:pt>
                <c:pt idx="284">
                  <c:v>161</c:v>
                </c:pt>
                <c:pt idx="285">
                  <c:v>149</c:v>
                </c:pt>
                <c:pt idx="287">
                  <c:v>6</c:v>
                </c:pt>
                <c:pt idx="288">
                  <c:v>12</c:v>
                </c:pt>
                <c:pt idx="289">
                  <c:v>9</c:v>
                </c:pt>
                <c:pt idx="290">
                  <c:v>26</c:v>
                </c:pt>
                <c:pt idx="291">
                  <c:v>35</c:v>
                </c:pt>
                <c:pt idx="293">
                  <c:v>18</c:v>
                </c:pt>
                <c:pt idx="294">
                  <c:v>26</c:v>
                </c:pt>
                <c:pt idx="295">
                  <c:v>8</c:v>
                </c:pt>
                <c:pt idx="296">
                  <c:v>8</c:v>
                </c:pt>
                <c:pt idx="297">
                  <c:v>16</c:v>
                </c:pt>
                <c:pt idx="298">
                  <c:v>27</c:v>
                </c:pt>
                <c:pt idx="299">
                  <c:v>27</c:v>
                </c:pt>
              </c:numCache>
            </c:numRef>
          </c:yVal>
          <c:smooth val="0"/>
          <c:extLst>
            <c:ext xmlns:c16="http://schemas.microsoft.com/office/drawing/2014/chart" uri="{C3380CC4-5D6E-409C-BE32-E72D297353CC}">
              <c16:uniqueId val="{00000002-C84F-5244-981A-6AEED9020339}"/>
            </c:ext>
          </c:extLst>
        </c:ser>
        <c:dLbls>
          <c:showLegendKey val="0"/>
          <c:showVal val="0"/>
          <c:showCatName val="0"/>
          <c:showSerName val="0"/>
          <c:showPercent val="0"/>
          <c:showBubbleSize val="0"/>
        </c:dLbls>
        <c:axId val="1806591823"/>
        <c:axId val="1806609103"/>
      </c:scatterChart>
      <c:valAx>
        <c:axId val="1806591823"/>
        <c:scaling>
          <c:orientation val="minMax"/>
          <c:max val="30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ja-JP" b="1">
                    <a:solidFill>
                      <a:schemeClr val="tx1"/>
                    </a:solidFill>
                  </a:rPr>
                  <a:t>Number of packets</a:t>
                </a:r>
                <a:endParaRPr lang="ja-JP" altLang="en-US" b="1">
                  <a:solidFill>
                    <a:schemeClr val="tx1"/>
                  </a:solidFill>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1806609103"/>
        <c:crosses val="autoZero"/>
        <c:crossBetween val="midCat"/>
      </c:valAx>
      <c:valAx>
        <c:axId val="1806609103"/>
        <c:scaling>
          <c:orientation val="minMax"/>
          <c:max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ja-JP" b="1">
                    <a:solidFill>
                      <a:schemeClr val="tx1"/>
                    </a:solidFill>
                  </a:rPr>
                  <a:t>RTT [ms]</a:t>
                </a:r>
                <a:endParaRPr lang="ja-JP" altLang="en-US" b="1">
                  <a:solidFill>
                    <a:schemeClr val="tx1"/>
                  </a:solidFill>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180659182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accent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will be presenting my research titled ”A Client-Side Evil-Twin Attack Detection System with Threshold Considering Traffic Load”</a:t>
            </a:r>
            <a:endParaRPr/>
          </a:p>
        </p:txBody>
      </p:sp>
      <p:sp>
        <p:nvSpPr>
          <p:cNvPr id="109" name="Google Shape;10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let me explain the detection method. We use the k-means algorithm for detection. </a:t>
            </a:r>
            <a:endParaRPr/>
          </a:p>
          <a:p>
            <a:pPr indent="0" lvl="0" marL="0" rtl="0" algn="l">
              <a:spcBef>
                <a:spcPts val="0"/>
              </a:spcBef>
              <a:spcAft>
                <a:spcPts val="0"/>
              </a:spcAft>
              <a:buNone/>
            </a:pPr>
            <a:r>
              <a:rPr lang="en-US"/>
              <a:t>The k-means algorithm is a clustering method that groups data into clusters.</a:t>
            </a:r>
            <a:endParaRPr/>
          </a:p>
          <a:p>
            <a:pPr indent="0" lvl="0" marL="0" rtl="0" algn="l">
              <a:spcBef>
                <a:spcPts val="0"/>
              </a:spcBef>
              <a:spcAft>
                <a:spcPts val="0"/>
              </a:spcAft>
              <a:buNone/>
            </a:pPr>
            <a:r>
              <a:rPr lang="en-US"/>
              <a:t>In our case, we use two clusters, and we calculate the y-axis ratio of the coordinates of each cluster's centroid. </a:t>
            </a:r>
            <a:endParaRPr/>
          </a:p>
          <a:p>
            <a:pPr indent="0" lvl="0" marL="0" rtl="0" algn="l">
              <a:spcBef>
                <a:spcPts val="0"/>
              </a:spcBef>
              <a:spcAft>
                <a:spcPts val="0"/>
              </a:spcAft>
              <a:buNone/>
            </a:pPr>
            <a:r>
              <a:rPr lang="en-US"/>
              <a:t>This y-axis ratio is then computed separately for the RTT data under normal conditions and the RTT data during an attack.</a:t>
            </a:r>
            <a:endParaRPr/>
          </a:p>
        </p:txBody>
      </p:sp>
      <p:sp>
        <p:nvSpPr>
          <p:cNvPr id="258" name="Google Shape;25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74151"/>
                </a:solidFill>
                <a:latin typeface="Arial"/>
                <a:ea typeface="Arial"/>
                <a:cs typeface="Arial"/>
                <a:sym typeface="Arial"/>
              </a:rPr>
              <a:t>Then, for each of the four traffic load conditions, we follow these steps.</a:t>
            </a:r>
            <a:endParaRPr/>
          </a:p>
          <a:p>
            <a:pPr indent="0" lvl="0" marL="0" rtl="0" algn="l">
              <a:spcBef>
                <a:spcPts val="0"/>
              </a:spcBef>
              <a:spcAft>
                <a:spcPts val="0"/>
              </a:spcAft>
              <a:buNone/>
            </a:pPr>
            <a:r>
              <a:rPr lang="en-US"/>
              <a:t>The threshold for the y-axis ratio will be determined using one data point from the normal RTT data set. </a:t>
            </a:r>
            <a:endParaRPr/>
          </a:p>
          <a:p>
            <a:pPr indent="0" lvl="0" marL="0" rtl="0" algn="l">
              <a:spcBef>
                <a:spcPts val="0"/>
              </a:spcBef>
              <a:spcAft>
                <a:spcPts val="0"/>
              </a:spcAft>
              <a:buNone/>
            </a:pPr>
            <a:r>
              <a:rPr lang="en-US"/>
              <a:t>Then, the y-axis ratio will be calculated for the remaining normal RTT data and the attack RTT data. </a:t>
            </a:r>
            <a:endParaRPr/>
          </a:p>
          <a:p>
            <a:pPr indent="0" lvl="0" marL="0" rtl="0" algn="l">
              <a:spcBef>
                <a:spcPts val="0"/>
              </a:spcBef>
              <a:spcAft>
                <a:spcPts val="0"/>
              </a:spcAft>
              <a:buNone/>
            </a:pPr>
            <a:r>
              <a:rPr lang="en-US"/>
              <a:t>By comparing these calculated values with the threshold, if  exceed the threshold, it will be concluded that a rogue AP is present. </a:t>
            </a:r>
            <a:endParaRPr/>
          </a:p>
          <a:p>
            <a:pPr indent="0" lvl="0" marL="0" rtl="0" algn="l">
              <a:spcBef>
                <a:spcPts val="0"/>
              </a:spcBef>
              <a:spcAft>
                <a:spcPts val="0"/>
              </a:spcAft>
              <a:buNone/>
            </a:pPr>
            <a:r>
              <a:t/>
            </a:r>
            <a:endParaRPr/>
          </a:p>
        </p:txBody>
      </p:sp>
      <p:sp>
        <p:nvSpPr>
          <p:cNvPr id="369" name="Google Shape;369;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prevent false detections, an additional detection method is employed using the cumulative distribution function, commonly known as CDF.</a:t>
            </a:r>
            <a:endParaRPr/>
          </a:p>
          <a:p>
            <a:pPr indent="0" lvl="0" marL="0" rtl="0" algn="l">
              <a:spcBef>
                <a:spcPts val="0"/>
              </a:spcBef>
              <a:spcAft>
                <a:spcPts val="0"/>
              </a:spcAft>
              <a:buNone/>
            </a:pPr>
            <a:r>
              <a:rPr b="0" i="0" lang="en-US">
                <a:solidFill>
                  <a:srgbClr val="343541"/>
                </a:solidFill>
                <a:latin typeface="Arial"/>
                <a:ea typeface="Arial"/>
                <a:cs typeface="Arial"/>
                <a:sym typeface="Arial"/>
              </a:rPr>
              <a:t>CDF is a function that represents the probability of a random variable being less than or equal to a certain value. In this case, it refers to CDFs that show the probability of taking a value less than or equal to a certain RTT.</a:t>
            </a:r>
            <a:endParaRPr/>
          </a:p>
          <a:p>
            <a:pPr indent="0" lvl="0" marL="0" rtl="0" algn="l">
              <a:spcBef>
                <a:spcPts val="0"/>
              </a:spcBef>
              <a:spcAft>
                <a:spcPts val="0"/>
              </a:spcAft>
              <a:buNone/>
            </a:pPr>
            <a:r>
              <a:rPr lang="en-US"/>
              <a:t>Even if the k-means-based detection identifies no rogue AP, when comparing the CDF's confidence interval with the average RTT, if the average RTT falls outside the CDF's range, it is considered as an indication of the presence of a rogue AP.</a:t>
            </a:r>
            <a:endParaRPr/>
          </a:p>
        </p:txBody>
      </p:sp>
      <p:sp>
        <p:nvSpPr>
          <p:cNvPr id="458" name="Google Shape;45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I discuss the experimental setup in more detail.</a:t>
            </a:r>
            <a:endParaRPr/>
          </a:p>
          <a:p>
            <a:pPr indent="0" lvl="0" marL="0" rtl="0" algn="l">
              <a:spcBef>
                <a:spcPts val="0"/>
              </a:spcBef>
              <a:spcAft>
                <a:spcPts val="0"/>
              </a:spcAft>
              <a:buNone/>
            </a:pPr>
            <a:r>
              <a:rPr lang="en-US"/>
              <a:t>As mentioned earlier, we conducted the experiments using Iperf between two PCs while sending pings to google.com to measure the RTT until the ping response is received.</a:t>
            </a:r>
            <a:endParaRPr/>
          </a:p>
          <a:p>
            <a:pPr indent="0" lvl="0" marL="0" rtl="0" algn="l">
              <a:spcBef>
                <a:spcPts val="0"/>
              </a:spcBef>
              <a:spcAft>
                <a:spcPts val="0"/>
              </a:spcAft>
              <a:buNone/>
            </a:pPr>
            <a:r>
              <a:rPr lang="en-US"/>
              <a:t>During the experiments, the devices connected to the AP included 3 PCs, 1 smartphone, and 16 IoT devices, and the operating frequency was set to 2.4GHz.</a:t>
            </a:r>
            <a:endParaRPr/>
          </a:p>
          <a:p>
            <a:pPr indent="0" lvl="0" marL="0" rtl="0" algn="l">
              <a:spcBef>
                <a:spcPts val="0"/>
              </a:spcBef>
              <a:spcAft>
                <a:spcPts val="0"/>
              </a:spcAft>
              <a:buNone/>
            </a:pPr>
            <a:r>
              <a:rPr lang="en-US"/>
              <a:t>We performed the experiments under four traffic load conditions: no Iperf load, Iperf load of 3MB, Iperf load of 5MB, and Iperf load of 7MB.</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a:solidFill>
                  <a:srgbClr val="343541"/>
                </a:solidFill>
                <a:latin typeface="Arial"/>
                <a:ea typeface="Arial"/>
                <a:cs typeface="Arial"/>
                <a:sym typeface="Arial"/>
              </a:rPr>
              <a:t>次に、実験方法について詳しい話をします。 先ほども話した通り、2つのpc間でiperfを使い、その状態でgoogle.comにpingを打ち、pingが返ってくるまでの時間をRTTとして実験をします。 この時、APに接続しているデバイスは、3つのPCと1つのスマートフォン、16個のIoT機器であり、使用している帯域は2.4GHZで行った。 また4つのトラヒックの状態は、iperfなしの状態とiperfで3MBの負荷、5MBの負荷、7MBの負荷の状態の4つである。</a:t>
            </a:r>
            <a:endParaRPr/>
          </a:p>
        </p:txBody>
      </p:sp>
      <p:sp>
        <p:nvSpPr>
          <p:cNvPr id="471" name="Google Shape;471;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result when done without iperf.</a:t>
            </a:r>
            <a:endParaRPr/>
          </a:p>
        </p:txBody>
      </p:sp>
      <p:sp>
        <p:nvSpPr>
          <p:cNvPr id="508" name="Google Shape;508;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result of a 3 MB load on iperf.</a:t>
            </a:r>
            <a:endParaRPr/>
          </a:p>
        </p:txBody>
      </p:sp>
      <p:sp>
        <p:nvSpPr>
          <p:cNvPr id="518" name="Google Shape;51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result of a 5 MB load on iperf.</a:t>
            </a:r>
            <a:endParaRPr/>
          </a:p>
          <a:p>
            <a:pPr indent="0" lvl="0" marL="0" rtl="0" algn="l">
              <a:spcBef>
                <a:spcPts val="0"/>
              </a:spcBef>
              <a:spcAft>
                <a:spcPts val="0"/>
              </a:spcAft>
              <a:buNone/>
            </a:pPr>
            <a:r>
              <a:rPr lang="en-US"/>
              <a:t>It can be seen that the dispersion is gradually increasing.</a:t>
            </a:r>
            <a:endParaRPr/>
          </a:p>
        </p:txBody>
      </p:sp>
      <p:sp>
        <p:nvSpPr>
          <p:cNvPr id="528" name="Google Shape;528;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result of a 7 MB load on iperf.</a:t>
            </a:r>
            <a:endParaRPr/>
          </a:p>
          <a:p>
            <a:pPr indent="0" lvl="0" marL="0" rtl="0" algn="l">
              <a:spcBef>
                <a:spcPts val="0"/>
              </a:spcBef>
              <a:spcAft>
                <a:spcPts val="0"/>
              </a:spcAft>
              <a:buNone/>
            </a:pPr>
            <a:r>
              <a:rPr lang="en-US"/>
              <a:t>Threshold values are set for each of these RTT data for detection.</a:t>
            </a:r>
            <a:endParaRPr/>
          </a:p>
        </p:txBody>
      </p:sp>
      <p:sp>
        <p:nvSpPr>
          <p:cNvPr id="538" name="Google Shape;538;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mean and variance in each pattern.</a:t>
            </a:r>
            <a:endParaRPr/>
          </a:p>
          <a:p>
            <a:pPr indent="0" lvl="0" marL="0" rtl="0" algn="l">
              <a:spcBef>
                <a:spcPts val="0"/>
              </a:spcBef>
              <a:spcAft>
                <a:spcPts val="0"/>
              </a:spcAft>
              <a:buNone/>
            </a:pPr>
            <a:r>
              <a:rPr lang="en-US"/>
              <a:t>All means and variances are greater during attacks than during normal times.</a:t>
            </a:r>
            <a:endParaRPr/>
          </a:p>
          <a:p>
            <a:pPr indent="0" lvl="0" marL="0" rtl="0" algn="l">
              <a:spcBef>
                <a:spcPts val="0"/>
              </a:spcBef>
              <a:spcAft>
                <a:spcPts val="0"/>
              </a:spcAft>
              <a:buNone/>
            </a:pPr>
            <a:r>
              <a:rPr lang="en-US"/>
              <a:t>And it can be seen that both the mean and variance increase as the load increases.</a:t>
            </a:r>
            <a:endParaRPr/>
          </a:p>
          <a:p>
            <a:pPr indent="0" lvl="0" marL="0" rtl="0" algn="l">
              <a:spcBef>
                <a:spcPts val="0"/>
              </a:spcBef>
              <a:spcAft>
                <a:spcPts val="0"/>
              </a:spcAft>
              <a:buNone/>
            </a:pPr>
            <a:r>
              <a:rPr lang="en-US"/>
              <a:t>Detection is carried out on these data as described earlier. The detection results are shown next.</a:t>
            </a:r>
            <a:endParaRPr/>
          </a:p>
          <a:p>
            <a:pPr indent="0" lvl="0" marL="0" rtl="0" algn="l">
              <a:spcBef>
                <a:spcPts val="0"/>
              </a:spcBef>
              <a:spcAft>
                <a:spcPts val="0"/>
              </a:spcAft>
              <a:buNone/>
            </a:pPr>
            <a:r>
              <a:t/>
            </a:r>
            <a:endParaRPr/>
          </a:p>
        </p:txBody>
      </p:sp>
      <p:sp>
        <p:nvSpPr>
          <p:cNvPr id="548" name="Google Shape;54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First, let's start with the results of the competing method.</a:t>
            </a:r>
            <a:endParaRPr/>
          </a:p>
          <a:p>
            <a:pPr indent="0" lvl="0" marL="0" rtl="0" algn="l">
              <a:spcBef>
                <a:spcPts val="0"/>
              </a:spcBef>
              <a:spcAft>
                <a:spcPts val="0"/>
              </a:spcAft>
              <a:buNone/>
            </a:pPr>
            <a:r>
              <a:rPr lang="en-US"/>
              <a:t>As mentioned earlier, the competing method uses a single threshold, which is derived from the y-axis ratio calculated from the results when Iperf is not used.</a:t>
            </a:r>
            <a:endParaRPr/>
          </a:p>
          <a:p>
            <a:pPr indent="0" lvl="0" marL="0" rtl="0" algn="l">
              <a:spcBef>
                <a:spcPts val="0"/>
              </a:spcBef>
              <a:spcAft>
                <a:spcPts val="0"/>
              </a:spcAft>
              <a:buNone/>
            </a:pPr>
            <a:r>
              <a:rPr lang="en-US"/>
              <a:t>This resulted in an F-score of 0.74 and a percentage of Accuracy of 0.79.</a:t>
            </a:r>
            <a:endParaRPr/>
          </a:p>
          <a:p>
            <a:pPr indent="0" lvl="0" marL="0" rtl="0" algn="l">
              <a:spcBef>
                <a:spcPts val="0"/>
              </a:spcBef>
              <a:spcAft>
                <a:spcPts val="0"/>
              </a:spcAft>
              <a:buNone/>
            </a:pPr>
            <a:r>
              <a:t/>
            </a:r>
            <a:endParaRPr/>
          </a:p>
          <a:p>
            <a:pPr indent="0" lvl="0" marL="0" rtl="0" algn="l">
              <a:spcBef>
                <a:spcPts val="0"/>
              </a:spcBef>
              <a:spcAft>
                <a:spcPts val="0"/>
              </a:spcAft>
              <a:buNone/>
            </a:pPr>
            <a:br>
              <a:rPr lang="en-US"/>
            </a:br>
            <a:r>
              <a:rPr b="0" i="0" lang="en-US">
                <a:solidFill>
                  <a:srgbClr val="343541"/>
                </a:solidFill>
                <a:latin typeface="Arial"/>
                <a:ea typeface="Arial"/>
                <a:cs typeface="Arial"/>
                <a:sym typeface="Arial"/>
              </a:rPr>
              <a:t>まずは対抗手法の結果からです。 先ほども言ったように、使う閾値は一つのみで、iperfを使用しない時の結果から算出したy軸比を閾値としています。</a:t>
            </a:r>
            <a:endParaRPr/>
          </a:p>
        </p:txBody>
      </p:sp>
      <p:sp>
        <p:nvSpPr>
          <p:cNvPr id="566" name="Google Shape;566;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0" lang="en-US"/>
              <a:t>In recent years, the number of access points (APs), commonly known as Free-WiFi, in wireless LANs has been increasing.</a:t>
            </a:r>
            <a:endParaRPr/>
          </a:p>
          <a:p>
            <a:pPr indent="0" lvl="0" marL="0" rtl="0" algn="l">
              <a:spcBef>
                <a:spcPts val="0"/>
              </a:spcBef>
              <a:spcAft>
                <a:spcPts val="0"/>
              </a:spcAft>
              <a:buClr>
                <a:schemeClr val="dk1"/>
              </a:buClr>
              <a:buSzPts val="1200"/>
              <a:buFont typeface="Calibri"/>
              <a:buNone/>
            </a:pPr>
            <a:r>
              <a:rPr b="0" lang="en-US"/>
              <a:t>Additionally, with the COVID-19 pandemic, remote learning and work have become more prevalent, leading to an increase in people working remotely at cafes and restaurants. As a result, the number of APs is expected to continue to rise.</a:t>
            </a:r>
            <a:endParaRPr/>
          </a:p>
          <a:p>
            <a:pPr indent="0" lvl="0" marL="0" rtl="0" algn="l">
              <a:spcBef>
                <a:spcPts val="0"/>
              </a:spcBef>
              <a:spcAft>
                <a:spcPts val="0"/>
              </a:spcAft>
              <a:buClr>
                <a:schemeClr val="dk1"/>
              </a:buClr>
              <a:buSzPts val="1200"/>
              <a:buFont typeface="Calibri"/>
              <a:buNone/>
            </a:pPr>
            <a:r>
              <a:rPr b="0" lang="en-US"/>
              <a:t>However, alongside this growth, there has been an increase in attacks known as rogue APs, such as evil-twin attacks. </a:t>
            </a:r>
            <a:endParaRPr/>
          </a:p>
          <a:p>
            <a:pPr indent="0" lvl="0" marL="0" rtl="0" algn="l">
              <a:spcBef>
                <a:spcPts val="0"/>
              </a:spcBef>
              <a:spcAft>
                <a:spcPts val="0"/>
              </a:spcAft>
              <a:buClr>
                <a:schemeClr val="dk1"/>
              </a:buClr>
              <a:buSzPts val="1200"/>
              <a:buFont typeface="Calibri"/>
              <a:buNone/>
            </a:pPr>
            <a:r>
              <a:rPr b="0" lang="en-US"/>
              <a:t>Therefore, there is a demand for improving the accuracy of detecting rogue APs.</a:t>
            </a:r>
            <a:endParaRPr b="0"/>
          </a:p>
        </p:txBody>
      </p:sp>
      <p:sp>
        <p:nvSpPr>
          <p:cNvPr id="117" name="Google Shape;11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contrast, the proposed method resulted in an F-score of 0.92 and a percentage of accuracy of 0.92.</a:t>
            </a:r>
            <a:endParaRPr/>
          </a:p>
          <a:p>
            <a:pPr indent="0" lvl="0" marL="0" rtl="0" algn="l">
              <a:spcBef>
                <a:spcPts val="0"/>
              </a:spcBef>
              <a:spcAft>
                <a:spcPts val="0"/>
              </a:spcAft>
              <a:buNone/>
            </a:pPr>
            <a:r>
              <a:rPr lang="en-US"/>
              <a:t>The number of RTT data used in one experiment was 300; four measurements were made, one of which was used as the threshold.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１回の実験で使用されたRTTデータ数は300である。4回測定し、そのうち1回を閾値に利用した。</a:t>
            </a:r>
            <a:endParaRPr/>
          </a:p>
        </p:txBody>
      </p:sp>
      <p:sp>
        <p:nvSpPr>
          <p:cNvPr id="576" name="Google Shape;576;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study, we conducted Evil-Twin detection using RTT. Existing methods often did not consider the impact of traffic load on RTT variations. Therefore, we performed detection with varying thresholds for each traffic load condition. As a result, the F-score and accuracy improved compared to not considering traffic load. For future work, we plan to extend our detection method to the 5GHz band and investigate its effectiveness.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concludes my presentation. Thank you very much.</a:t>
            </a:r>
            <a:endParaRPr/>
          </a:p>
        </p:txBody>
      </p:sp>
      <p:sp>
        <p:nvSpPr>
          <p:cNvPr id="586" name="Google Shape;586;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sz="1200"/>
              <a:t>Evil-Twin attack is a type of attack where the attacker impersonates a legal wireless LAN access point (AP) and launches various attacks against connected users. </a:t>
            </a:r>
            <a:endParaRPr/>
          </a:p>
          <a:p>
            <a:pPr indent="0" lvl="0" marL="0" rtl="0" algn="l">
              <a:spcBef>
                <a:spcPts val="0"/>
              </a:spcBef>
              <a:spcAft>
                <a:spcPts val="0"/>
              </a:spcAft>
              <a:buClr>
                <a:schemeClr val="dk1"/>
              </a:buClr>
              <a:buSzPts val="1200"/>
              <a:buFont typeface="Calibri"/>
              <a:buNone/>
            </a:pPr>
            <a:r>
              <a:rPr lang="en-US" sz="1200"/>
              <a:t>In the example below, the rogue AP is configured with the name "Free-1," which is the same as the SSID of the legal AP. </a:t>
            </a:r>
            <a:endParaRPr/>
          </a:p>
          <a:p>
            <a:pPr indent="0" lvl="0" marL="0" rtl="0" algn="l">
              <a:spcBef>
                <a:spcPts val="0"/>
              </a:spcBef>
              <a:spcAft>
                <a:spcPts val="0"/>
              </a:spcAft>
              <a:buClr>
                <a:schemeClr val="dk1"/>
              </a:buClr>
              <a:buSzPts val="1200"/>
              <a:buFont typeface="Calibri"/>
              <a:buNone/>
            </a:pPr>
            <a:r>
              <a:rPr lang="en-US" sz="1200"/>
              <a:t>The intention is to confuse users and trick them into connecting to the rogue AP, through which the attacker can steal personal information or deliver malware.</a:t>
            </a:r>
            <a:endParaRPr sz="1200"/>
          </a:p>
        </p:txBody>
      </p:sp>
      <p:sp>
        <p:nvSpPr>
          <p:cNvPr id="128" name="Google Shape;12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Next, let's introduce the existing methods. Existing methods are mainly divided into two categories: those focused on detection from the administrator's side and those focused on detection from the user's side.</a:t>
            </a:r>
            <a:endParaRPr/>
          </a:p>
          <a:p>
            <a:pPr indent="0" lvl="0" marL="0" marR="0" rtl="0" algn="l">
              <a:lnSpc>
                <a:spcPct val="100000"/>
              </a:lnSpc>
              <a:spcBef>
                <a:spcPts val="0"/>
              </a:spcBef>
              <a:spcAft>
                <a:spcPts val="0"/>
              </a:spcAft>
              <a:buClr>
                <a:schemeClr val="dk1"/>
              </a:buClr>
              <a:buSzPts val="1200"/>
              <a:buFont typeface="Calibri"/>
              <a:buNone/>
            </a:pPr>
            <a:r>
              <a:rPr lang="en-US"/>
              <a:t>One of the typical methods from the administrator's side is using fingerprints. The advantage of this method is its stable detection accuracy, but the drawback is the significant cost and effort required for implementation.</a:t>
            </a:r>
            <a:endParaRPr/>
          </a:p>
          <a:p>
            <a:pPr indent="0" lvl="0" marL="0" marR="0" rtl="0" algn="l">
              <a:lnSpc>
                <a:spcPct val="100000"/>
              </a:lnSpc>
              <a:spcBef>
                <a:spcPts val="0"/>
              </a:spcBef>
              <a:spcAft>
                <a:spcPts val="0"/>
              </a:spcAft>
              <a:buClr>
                <a:schemeClr val="dk1"/>
              </a:buClr>
              <a:buSzPts val="1200"/>
              <a:buFont typeface="Calibri"/>
              <a:buNone/>
            </a:pPr>
            <a:r>
              <a:rPr lang="en-US"/>
              <a:t>On the other hand, one of the representative methods from the user's side is using Round-Trip Time (RTT). The benefit of this approach is its relatively low cost and ease of implementation, but it can be more susceptible to environmental influences.</a:t>
            </a:r>
            <a:endParaRPr/>
          </a:p>
          <a:p>
            <a:pPr indent="0" lvl="0" marL="0" marR="0" rtl="0" algn="l">
              <a:lnSpc>
                <a:spcPct val="100000"/>
              </a:lnSpc>
              <a:spcBef>
                <a:spcPts val="0"/>
              </a:spcBef>
              <a:spcAft>
                <a:spcPts val="0"/>
              </a:spcAft>
              <a:buClr>
                <a:schemeClr val="dk1"/>
              </a:buClr>
              <a:buSzPts val="1200"/>
              <a:buFont typeface="Calibri"/>
              <a:buNone/>
            </a:pPr>
            <a:r>
              <a:rPr lang="en-US"/>
              <a:t>In light of these findings, we propose a detection method that combines both RTT and fingerprinting techniques. </a:t>
            </a:r>
            <a:endParaRPr/>
          </a:p>
          <a:p>
            <a:pPr indent="0" lvl="0" marL="0" marR="0" rtl="0" algn="l">
              <a:lnSpc>
                <a:spcPct val="100000"/>
              </a:lnSpc>
              <a:spcBef>
                <a:spcPts val="0"/>
              </a:spcBef>
              <a:spcAft>
                <a:spcPts val="0"/>
              </a:spcAft>
              <a:buClr>
                <a:schemeClr val="dk1"/>
              </a:buClr>
              <a:buSzPts val="1200"/>
              <a:buFont typeface="Calibri"/>
              <a:buNone/>
            </a:pPr>
            <a:r>
              <a:rPr lang="en-US"/>
              <a:t>By integrating the advantages of both approaches, we aim to enhance the accuracy and robustness of the detection process. </a:t>
            </a:r>
            <a:endParaRPr/>
          </a:p>
        </p:txBody>
      </p:sp>
      <p:sp>
        <p:nvSpPr>
          <p:cNvPr id="148" name="Google Shape;148;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 me explain the detection method using RTT. Typically, the relationship between the user, legal AP, and rogue AP is as depicted in the diagram below. </a:t>
            </a:r>
            <a:endParaRPr/>
          </a:p>
          <a:p>
            <a:pPr indent="0" lvl="0" marL="0" rtl="0" algn="l">
              <a:spcBef>
                <a:spcPts val="0"/>
              </a:spcBef>
              <a:spcAft>
                <a:spcPts val="0"/>
              </a:spcAft>
              <a:buNone/>
            </a:pPr>
            <a:r>
              <a:rPr lang="en-US"/>
              <a:t>When connected to the legal AP, there is 1-hop. However, when connected to the rogue AP, there are 2-hops. As a result, the RTT tends to be longer for the two-hop scenario due to the processing and transmission time at the rogue AP.</a:t>
            </a:r>
            <a:endParaRPr/>
          </a:p>
          <a:p>
            <a:pPr indent="0" lvl="0" marL="0" rtl="0" algn="l">
              <a:spcBef>
                <a:spcPts val="0"/>
              </a:spcBef>
              <a:spcAft>
                <a:spcPts val="0"/>
              </a:spcAft>
              <a:buNone/>
            </a:pPr>
            <a:r>
              <a:rPr lang="en-US"/>
              <a:t>In RTT-based detection, a threshold for RTT is determined, and if the RTT exceeds this threshold, it is considered as an indication of the presence of a rogue AP. </a:t>
            </a:r>
            <a:endParaRPr/>
          </a:p>
        </p:txBody>
      </p:sp>
      <p:sp>
        <p:nvSpPr>
          <p:cNvPr id="157" name="Google Shape;15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1D1C1D"/>
                </a:solidFill>
                <a:latin typeface="Noto Sans JP"/>
                <a:ea typeface="Noto Sans JP"/>
                <a:cs typeface="Noto Sans JP"/>
                <a:sym typeface="Noto Sans JP"/>
              </a:rPr>
              <a:t>As mentioned earlier, the RTT-based detection method is susceptible to environmental influences, especially during times of traffic congestion, where the consideration of RTT dispersion is limited. The increased dispersion can lead to false detections.</a:t>
            </a:r>
            <a:endParaRPr/>
          </a:p>
          <a:p>
            <a:pPr indent="0" lvl="0" marL="0" rtl="0" algn="l">
              <a:spcBef>
                <a:spcPts val="0"/>
              </a:spcBef>
              <a:spcAft>
                <a:spcPts val="0"/>
              </a:spcAft>
              <a:buNone/>
            </a:pPr>
            <a:r>
              <a:rPr b="0" i="0" lang="en-US">
                <a:solidFill>
                  <a:srgbClr val="1D1C1D"/>
                </a:solidFill>
                <a:latin typeface="Noto Sans JP"/>
                <a:ea typeface="Noto Sans JP"/>
                <a:cs typeface="Noto Sans JP"/>
                <a:sym typeface="Noto Sans JP"/>
              </a:rPr>
              <a:t>Indeed, some methods have utilized the MCS index, which includes settings related to modulation and coding. </a:t>
            </a:r>
            <a:endParaRPr/>
          </a:p>
          <a:p>
            <a:pPr indent="0" lvl="0" marL="0" rtl="0" algn="l">
              <a:spcBef>
                <a:spcPts val="0"/>
              </a:spcBef>
              <a:spcAft>
                <a:spcPts val="0"/>
              </a:spcAft>
              <a:buNone/>
            </a:pPr>
            <a:r>
              <a:rPr b="0" i="0" lang="en-US">
                <a:solidFill>
                  <a:srgbClr val="1D1C1D"/>
                </a:solidFill>
                <a:latin typeface="Noto Sans JP"/>
                <a:ea typeface="Noto Sans JP"/>
                <a:cs typeface="Noto Sans JP"/>
                <a:sym typeface="Noto Sans JP"/>
              </a:rPr>
              <a:t>However, obtaining the MCS values is not straightforward for the general public.</a:t>
            </a:r>
            <a:endParaRPr/>
          </a:p>
          <a:p>
            <a:pPr indent="0" lvl="0" marL="0" rtl="0" algn="l">
              <a:spcBef>
                <a:spcPts val="0"/>
              </a:spcBef>
              <a:spcAft>
                <a:spcPts val="0"/>
              </a:spcAft>
              <a:buNone/>
            </a:pPr>
            <a:r>
              <a:rPr b="0" i="0" lang="en-US">
                <a:solidFill>
                  <a:srgbClr val="1D1C1D"/>
                </a:solidFill>
                <a:latin typeface="Noto Sans JP"/>
                <a:ea typeface="Noto Sans JP"/>
                <a:cs typeface="Noto Sans JP"/>
                <a:sym typeface="Noto Sans JP"/>
              </a:rPr>
              <a:t>Therefore, we focus on developing a new Evil-Twin detection method that takes traffic load into account. </a:t>
            </a:r>
            <a:endParaRPr b="0" i="0">
              <a:solidFill>
                <a:srgbClr val="1D1C1D"/>
              </a:solidFill>
              <a:latin typeface="Noto Sans JP"/>
              <a:ea typeface="Noto Sans JP"/>
              <a:cs typeface="Noto Sans JP"/>
              <a:sym typeface="Noto Sans JP"/>
            </a:endParaRPr>
          </a:p>
        </p:txBody>
      </p:sp>
      <p:sp>
        <p:nvSpPr>
          <p:cNvPr id="181" name="Google Shape;18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key idea is to perform detection for each traffic load. The experiment was conducted with four different loads using Iperf and several devices. </a:t>
            </a:r>
            <a:endParaRPr/>
          </a:p>
          <a:p>
            <a:pPr indent="0" lvl="0" marL="0" rtl="0" algn="l">
              <a:spcBef>
                <a:spcPts val="0"/>
              </a:spcBef>
              <a:spcAft>
                <a:spcPts val="0"/>
              </a:spcAft>
              <a:buNone/>
            </a:pPr>
            <a:r>
              <a:rPr lang="en-US"/>
              <a:t>We applied load between two PCs using Iperf while simultaneously sending pings to Google to measure the RTT. </a:t>
            </a:r>
            <a:endParaRPr/>
          </a:p>
          <a:p>
            <a:pPr indent="0" lvl="0" marL="0" rtl="0" algn="l">
              <a:spcBef>
                <a:spcPts val="0"/>
              </a:spcBef>
              <a:spcAft>
                <a:spcPts val="0"/>
              </a:spcAft>
              <a:buNone/>
            </a:pPr>
            <a:r>
              <a:rPr lang="en-US"/>
              <a:t>The detailed experimental procedure will be explained later.</a:t>
            </a:r>
            <a:endParaRPr/>
          </a:p>
        </p:txBody>
      </p:sp>
      <p:sp>
        <p:nvSpPr>
          <p:cNvPr id="193" name="Google Shape;193;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key idea is to perform detection for each traffic load. The experiment was conducted with four different loads using Iperf and several devices. </a:t>
            </a:r>
            <a:endParaRPr/>
          </a:p>
          <a:p>
            <a:pPr indent="0" lvl="0" marL="0" rtl="0" algn="l">
              <a:spcBef>
                <a:spcPts val="0"/>
              </a:spcBef>
              <a:spcAft>
                <a:spcPts val="0"/>
              </a:spcAft>
              <a:buNone/>
            </a:pPr>
            <a:r>
              <a:rPr lang="en-US"/>
              <a:t>We applied load between two PCs using Iperf while simultaneously sending pings to Google to measure the RTT. </a:t>
            </a:r>
            <a:endParaRPr/>
          </a:p>
          <a:p>
            <a:pPr indent="0" lvl="0" marL="0" rtl="0" algn="l">
              <a:spcBef>
                <a:spcPts val="0"/>
              </a:spcBef>
              <a:spcAft>
                <a:spcPts val="0"/>
              </a:spcAft>
              <a:buNone/>
            </a:pPr>
            <a:r>
              <a:rPr lang="en-US"/>
              <a:t>The detailed experimental procedure will be explained later.</a:t>
            </a:r>
            <a:endParaRPr/>
          </a:p>
        </p:txBody>
      </p:sp>
      <p:sp>
        <p:nvSpPr>
          <p:cNvPr id="221" name="Google Shape;221;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74151"/>
                </a:solidFill>
                <a:latin typeface="Arial"/>
                <a:ea typeface="Arial"/>
                <a:cs typeface="Arial"/>
                <a:sym typeface="Arial"/>
              </a:rPr>
              <a:t>The competing method, as described earlier, adopts a single threshold for detection, regardless of the traffic load state. </a:t>
            </a:r>
            <a:endParaRPr/>
          </a:p>
          <a:p>
            <a:pPr indent="0" lvl="0" marL="0" rtl="0" algn="l">
              <a:spcBef>
                <a:spcPts val="0"/>
              </a:spcBef>
              <a:spcAft>
                <a:spcPts val="0"/>
              </a:spcAft>
              <a:buNone/>
            </a:pPr>
            <a:r>
              <a:rPr b="0" i="0" lang="en-US">
                <a:solidFill>
                  <a:srgbClr val="374151"/>
                </a:solidFill>
                <a:latin typeface="Arial"/>
                <a:ea typeface="Arial"/>
                <a:cs typeface="Arial"/>
                <a:sym typeface="Arial"/>
              </a:rPr>
              <a:t>Unlike the proposed method, which sets different thresholds for the four traffic load conditions, the competing method relies on a single threshold to determine if an Evil-Twin attack is present.</a:t>
            </a:r>
            <a:endParaRPr/>
          </a:p>
        </p:txBody>
      </p:sp>
      <p:sp>
        <p:nvSpPr>
          <p:cNvPr id="249" name="Google Shape;24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251520" y="1844824"/>
            <a:ext cx="8640960" cy="1470025"/>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accent1"/>
              </a:buClr>
              <a:buSzPts val="4000"/>
              <a:buFont typeface="Quattrocento Sans"/>
              <a:buNone/>
              <a:defRPr>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subTitle"/>
          </p:nvPr>
        </p:nvSpPr>
        <p:spPr>
          <a:xfrm>
            <a:off x="251521" y="3789039"/>
            <a:ext cx="8640958" cy="1800201"/>
          </a:xfrm>
          <a:prstGeom prst="rect">
            <a:avLst/>
          </a:prstGeom>
          <a:noFill/>
          <a:ln>
            <a:noFill/>
          </a:ln>
        </p:spPr>
        <p:txBody>
          <a:bodyPr anchorCtr="0" anchor="t" bIns="45700" lIns="91425" spcFirstLastPara="1" rIns="91425" wrap="square" tIns="45700">
            <a:normAutofit/>
          </a:bodyPr>
          <a:lstStyle>
            <a:lvl1pPr lvl="0" algn="r">
              <a:spcBef>
                <a:spcPts val="640"/>
              </a:spcBef>
              <a:spcAft>
                <a:spcPts val="0"/>
              </a:spcAft>
              <a:buSzPts val="3200"/>
              <a:buNone/>
              <a:defRPr>
                <a:solidFill>
                  <a:srgbClr val="515151"/>
                </a:solidFill>
                <a:latin typeface="Quattrocento Sans"/>
                <a:ea typeface="Quattrocento Sans"/>
                <a:cs typeface="Quattrocento Sans"/>
                <a:sym typeface="Quattrocento Sans"/>
              </a:defRPr>
            </a:lvl1pPr>
            <a:lvl2pPr lvl="1" algn="ctr">
              <a:spcBef>
                <a:spcPts val="560"/>
              </a:spcBef>
              <a:spcAft>
                <a:spcPts val="0"/>
              </a:spcAft>
              <a:buClr>
                <a:srgbClr val="8D8D8D"/>
              </a:buClr>
              <a:buSzPts val="2800"/>
              <a:buNone/>
              <a:defRPr>
                <a:solidFill>
                  <a:srgbClr val="8D8D8D"/>
                </a:solidFill>
              </a:defRPr>
            </a:lvl2pPr>
            <a:lvl3pPr lvl="2" algn="ctr">
              <a:spcBef>
                <a:spcPts val="480"/>
              </a:spcBef>
              <a:spcAft>
                <a:spcPts val="0"/>
              </a:spcAft>
              <a:buSzPts val="2400"/>
              <a:buNone/>
              <a:defRPr>
                <a:solidFill>
                  <a:srgbClr val="8D8D8D"/>
                </a:solidFill>
              </a:defRPr>
            </a:lvl3pPr>
            <a:lvl4pPr lvl="3" algn="ctr">
              <a:spcBef>
                <a:spcPts val="400"/>
              </a:spcBef>
              <a:spcAft>
                <a:spcPts val="0"/>
              </a:spcAft>
              <a:buClr>
                <a:srgbClr val="8D8D8D"/>
              </a:buClr>
              <a:buSzPts val="2000"/>
              <a:buNone/>
              <a:defRPr>
                <a:solidFill>
                  <a:srgbClr val="8D8D8D"/>
                </a:solidFill>
              </a:defRPr>
            </a:lvl4pPr>
            <a:lvl5pPr lvl="4" algn="ctr">
              <a:spcBef>
                <a:spcPts val="400"/>
              </a:spcBef>
              <a:spcAft>
                <a:spcPts val="0"/>
              </a:spcAft>
              <a:buClr>
                <a:srgbClr val="8D8D8D"/>
              </a:buClr>
              <a:buSzPts val="2000"/>
              <a:buNone/>
              <a:defRPr>
                <a:solidFill>
                  <a:srgbClr val="8D8D8D"/>
                </a:solidFill>
              </a:defRPr>
            </a:lvl5pPr>
            <a:lvl6pPr lvl="5" algn="ctr">
              <a:spcBef>
                <a:spcPts val="400"/>
              </a:spcBef>
              <a:spcAft>
                <a:spcPts val="0"/>
              </a:spcAft>
              <a:buClr>
                <a:srgbClr val="8D8D8D"/>
              </a:buClr>
              <a:buSzPts val="2000"/>
              <a:buNone/>
              <a:defRPr>
                <a:solidFill>
                  <a:srgbClr val="8D8D8D"/>
                </a:solidFill>
              </a:defRPr>
            </a:lvl6pPr>
            <a:lvl7pPr lvl="6" algn="ctr">
              <a:spcBef>
                <a:spcPts val="400"/>
              </a:spcBef>
              <a:spcAft>
                <a:spcPts val="0"/>
              </a:spcAft>
              <a:buClr>
                <a:srgbClr val="8D8D8D"/>
              </a:buClr>
              <a:buSzPts val="2000"/>
              <a:buNone/>
              <a:defRPr>
                <a:solidFill>
                  <a:srgbClr val="8D8D8D"/>
                </a:solidFill>
              </a:defRPr>
            </a:lvl7pPr>
            <a:lvl8pPr lvl="7" algn="ctr">
              <a:spcBef>
                <a:spcPts val="400"/>
              </a:spcBef>
              <a:spcAft>
                <a:spcPts val="0"/>
              </a:spcAft>
              <a:buClr>
                <a:srgbClr val="8D8D8D"/>
              </a:buClr>
              <a:buSzPts val="2000"/>
              <a:buNone/>
              <a:defRPr>
                <a:solidFill>
                  <a:srgbClr val="8D8D8D"/>
                </a:solidFill>
              </a:defRPr>
            </a:lvl8pPr>
            <a:lvl9pPr lvl="8" algn="ctr">
              <a:spcBef>
                <a:spcPts val="400"/>
              </a:spcBef>
              <a:spcAft>
                <a:spcPts val="0"/>
              </a:spcAft>
              <a:buClr>
                <a:srgbClr val="8D8D8D"/>
              </a:buClr>
              <a:buSzPts val="2000"/>
              <a:buNone/>
              <a:defRPr>
                <a:solidFill>
                  <a:srgbClr val="8D8D8D"/>
                </a:solidFill>
              </a:defRPr>
            </a:lvl9pPr>
          </a:lstStyle>
          <a:p/>
        </p:txBody>
      </p:sp>
      <p:sp>
        <p:nvSpPr>
          <p:cNvPr id="18" name="Google Shape;18;p23"/>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325006" y="6463596"/>
            <a:ext cx="828092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1" name="Google Shape;21;p23"/>
          <p:cNvSpPr/>
          <p:nvPr/>
        </p:nvSpPr>
        <p:spPr>
          <a:xfrm>
            <a:off x="4572000" y="3314849"/>
            <a:ext cx="4320479" cy="18981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2" name="Google Shape;22;p23"/>
          <p:cNvSpPr/>
          <p:nvPr/>
        </p:nvSpPr>
        <p:spPr>
          <a:xfrm>
            <a:off x="251520" y="3312388"/>
            <a:ext cx="4320481" cy="192271"/>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10;縦書きテキスト" type="vertTx">
  <p:cSld name="VERTICAL_TEXT">
    <p:spTree>
      <p:nvGrpSpPr>
        <p:cNvPr id="94" name="Shape 94"/>
        <p:cNvGrpSpPr/>
        <p:nvPr/>
      </p:nvGrpSpPr>
      <p:grpSpPr>
        <a:xfrm>
          <a:off x="0" y="0"/>
          <a:ext cx="0" cy="0"/>
          <a:chOff x="0" y="0"/>
          <a:chExt cx="0" cy="0"/>
        </a:xfrm>
      </p:grpSpPr>
      <p:sp>
        <p:nvSpPr>
          <p:cNvPr id="95" name="Google Shape;95;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51515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3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515151"/>
              </a:buClr>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rgbClr val="515151"/>
              </a:buClr>
              <a:buSzPts val="1800"/>
              <a:buChar char="–"/>
              <a:defRPr/>
            </a:lvl4pPr>
            <a:lvl5pPr indent="-342900" lvl="4" marL="2286000" algn="l">
              <a:spcBef>
                <a:spcPts val="360"/>
              </a:spcBef>
              <a:spcAft>
                <a:spcPts val="0"/>
              </a:spcAft>
              <a:buClr>
                <a:srgbClr val="51515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7" name="Google Shape;97;p32"/>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2"/>
          <p:cNvSpPr txBox="1"/>
          <p:nvPr>
            <p:ph idx="11" type="ftr"/>
          </p:nvPr>
        </p:nvSpPr>
        <p:spPr>
          <a:xfrm>
            <a:off x="346373" y="6492874"/>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2"/>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100" name="Shape 100"/>
        <p:cNvGrpSpPr/>
        <p:nvPr/>
      </p:nvGrpSpPr>
      <p:grpSpPr>
        <a:xfrm>
          <a:off x="0" y="0"/>
          <a:ext cx="0" cy="0"/>
          <a:chOff x="0" y="0"/>
          <a:chExt cx="0" cy="0"/>
        </a:xfrm>
      </p:grpSpPr>
      <p:sp>
        <p:nvSpPr>
          <p:cNvPr id="101" name="Google Shape;101;p3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51515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3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515151"/>
              </a:buClr>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rgbClr val="515151"/>
              </a:buClr>
              <a:buSzPts val="1800"/>
              <a:buChar char="–"/>
              <a:defRPr/>
            </a:lvl4pPr>
            <a:lvl5pPr indent="-342900" lvl="4" marL="2286000" algn="l">
              <a:spcBef>
                <a:spcPts val="360"/>
              </a:spcBef>
              <a:spcAft>
                <a:spcPts val="0"/>
              </a:spcAft>
              <a:buClr>
                <a:srgbClr val="51515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3" name="Google Shape;103;p33"/>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3"/>
          <p:cNvSpPr txBox="1"/>
          <p:nvPr>
            <p:ph idx="11" type="ftr"/>
          </p:nvPr>
        </p:nvSpPr>
        <p:spPr>
          <a:xfrm>
            <a:off x="346373" y="6492874"/>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3"/>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3" name="Shape 23"/>
        <p:cNvGrpSpPr/>
        <p:nvPr/>
      </p:nvGrpSpPr>
      <p:grpSpPr>
        <a:xfrm>
          <a:off x="0" y="0"/>
          <a:ext cx="0" cy="0"/>
          <a:chOff x="0" y="0"/>
          <a:chExt cx="0" cy="0"/>
        </a:xfrm>
      </p:grpSpPr>
      <p:sp>
        <p:nvSpPr>
          <p:cNvPr id="24" name="Google Shape;24;p24"/>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1515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4"/>
          <p:cNvSpPr txBox="1"/>
          <p:nvPr>
            <p:ph idx="1" type="body"/>
          </p:nvPr>
        </p:nvSpPr>
        <p:spPr>
          <a:xfrm>
            <a:off x="683618" y="1412776"/>
            <a:ext cx="8363222" cy="4752528"/>
          </a:xfrm>
          <a:prstGeom prst="rect">
            <a:avLst/>
          </a:prstGeom>
          <a:noFill/>
          <a:ln>
            <a:noFill/>
          </a:ln>
        </p:spPr>
        <p:txBody>
          <a:bodyPr anchorCtr="0" anchor="t" bIns="45700" lIns="91425" spcFirstLastPara="1" rIns="91425" wrap="square" tIns="45700">
            <a:normAutofit/>
          </a:bodyPr>
          <a:lstStyle>
            <a:lvl1pPr indent="-431800" lvl="0" marL="457200" algn="l">
              <a:spcBef>
                <a:spcPts val="1200"/>
              </a:spcBef>
              <a:spcAft>
                <a:spcPts val="0"/>
              </a:spcAft>
              <a:buClr>
                <a:schemeClr val="accent1"/>
              </a:buClr>
              <a:buSzPts val="3200"/>
              <a:buFont typeface="Noto Sans Symbols"/>
              <a:buChar char="●"/>
              <a:defRPr/>
            </a:lvl1pPr>
            <a:lvl2pPr indent="-406400" lvl="1" marL="914400" algn="l">
              <a:spcBef>
                <a:spcPts val="1200"/>
              </a:spcBef>
              <a:spcAft>
                <a:spcPts val="0"/>
              </a:spcAft>
              <a:buClr>
                <a:srgbClr val="515151"/>
              </a:buClr>
              <a:buSzPts val="2800"/>
              <a:buChar char="–"/>
              <a:defRPr/>
            </a:lvl2pPr>
            <a:lvl3pPr indent="-381000" lvl="2" marL="1371600" algn="l">
              <a:spcBef>
                <a:spcPts val="1200"/>
              </a:spcBef>
              <a:spcAft>
                <a:spcPts val="0"/>
              </a:spcAft>
              <a:buClr>
                <a:schemeClr val="accent1"/>
              </a:buClr>
              <a:buSzPts val="2400"/>
              <a:buChar char="•"/>
              <a:defRPr/>
            </a:lvl3pPr>
            <a:lvl4pPr indent="-355600" lvl="3" marL="1828800" algn="l">
              <a:spcBef>
                <a:spcPts val="1200"/>
              </a:spcBef>
              <a:spcAft>
                <a:spcPts val="0"/>
              </a:spcAft>
              <a:buClr>
                <a:srgbClr val="515151"/>
              </a:buClr>
              <a:buSzPts val="2000"/>
              <a:buChar char="–"/>
              <a:defRPr/>
            </a:lvl4pPr>
            <a:lvl5pPr indent="-355600" lvl="4" marL="2286000" algn="l">
              <a:spcBef>
                <a:spcPts val="1200"/>
              </a:spcBef>
              <a:spcAft>
                <a:spcPts val="0"/>
              </a:spcAft>
              <a:buClr>
                <a:srgbClr val="515151"/>
              </a:buClr>
              <a:buSzPts val="20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24"/>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4"/>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29" name="Google Shape;29;p24"/>
          <p:cNvGrpSpPr/>
          <p:nvPr/>
        </p:nvGrpSpPr>
        <p:grpSpPr>
          <a:xfrm>
            <a:off x="323528" y="299163"/>
            <a:ext cx="648122" cy="633921"/>
            <a:chOff x="251470" y="270235"/>
            <a:chExt cx="648122" cy="633921"/>
          </a:xfrm>
        </p:grpSpPr>
        <p:sp>
          <p:nvSpPr>
            <p:cNvPr id="30" name="Google Shape;30;p24"/>
            <p:cNvSpPr/>
            <p:nvPr/>
          </p:nvSpPr>
          <p:spPr>
            <a:xfrm>
              <a:off x="611560" y="270235"/>
              <a:ext cx="288032" cy="28803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1" name="Google Shape;31;p24"/>
            <p:cNvSpPr/>
            <p:nvPr/>
          </p:nvSpPr>
          <p:spPr>
            <a:xfrm>
              <a:off x="251470" y="270235"/>
              <a:ext cx="288032" cy="28803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2" name="Google Shape;32;p24"/>
            <p:cNvSpPr/>
            <p:nvPr/>
          </p:nvSpPr>
          <p:spPr>
            <a:xfrm>
              <a:off x="611560" y="616124"/>
              <a:ext cx="288032" cy="28803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3" name="Google Shape;33;p24"/>
            <p:cNvSpPr/>
            <p:nvPr/>
          </p:nvSpPr>
          <p:spPr>
            <a:xfrm>
              <a:off x="251470" y="616124"/>
              <a:ext cx="288032" cy="28803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34" name="Shape 34"/>
        <p:cNvGrpSpPr/>
        <p:nvPr/>
      </p:nvGrpSpPr>
      <p:grpSpPr>
        <a:xfrm>
          <a:off x="0" y="0"/>
          <a:ext cx="0" cy="0"/>
          <a:chOff x="0" y="0"/>
          <a:chExt cx="0" cy="0"/>
        </a:xfrm>
      </p:grpSpPr>
      <p:sp>
        <p:nvSpPr>
          <p:cNvPr id="35" name="Google Shape;35;p25"/>
          <p:cNvSpPr txBox="1"/>
          <p:nvPr>
            <p:ph type="title"/>
          </p:nvPr>
        </p:nvSpPr>
        <p:spPr>
          <a:xfrm>
            <a:off x="1115616" y="44624"/>
            <a:ext cx="7931224" cy="1166588"/>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1515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5"/>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5"/>
          <p:cNvSpPr txBox="1"/>
          <p:nvPr>
            <p:ph idx="11" type="ftr"/>
          </p:nvPr>
        </p:nvSpPr>
        <p:spPr>
          <a:xfrm>
            <a:off x="346373" y="6492874"/>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39" name="Google Shape;39;p25"/>
          <p:cNvGrpSpPr/>
          <p:nvPr/>
        </p:nvGrpSpPr>
        <p:grpSpPr>
          <a:xfrm>
            <a:off x="323528" y="299163"/>
            <a:ext cx="648122" cy="633921"/>
            <a:chOff x="251470" y="270235"/>
            <a:chExt cx="648122" cy="633921"/>
          </a:xfrm>
        </p:grpSpPr>
        <p:sp>
          <p:nvSpPr>
            <p:cNvPr id="40" name="Google Shape;40;p25"/>
            <p:cNvSpPr/>
            <p:nvPr/>
          </p:nvSpPr>
          <p:spPr>
            <a:xfrm>
              <a:off x="611560" y="270235"/>
              <a:ext cx="288032" cy="28803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 name="Google Shape;41;p25"/>
            <p:cNvSpPr/>
            <p:nvPr/>
          </p:nvSpPr>
          <p:spPr>
            <a:xfrm>
              <a:off x="251470" y="270235"/>
              <a:ext cx="288032" cy="28803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2" name="Google Shape;42;p25"/>
            <p:cNvSpPr/>
            <p:nvPr/>
          </p:nvSpPr>
          <p:spPr>
            <a:xfrm>
              <a:off x="611560" y="616124"/>
              <a:ext cx="288032" cy="28803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3" name="Google Shape;43;p25"/>
            <p:cNvSpPr/>
            <p:nvPr/>
          </p:nvSpPr>
          <p:spPr>
            <a:xfrm>
              <a:off x="251470" y="616124"/>
              <a:ext cx="288032" cy="28803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44" name="Shape 44"/>
        <p:cNvGrpSpPr/>
        <p:nvPr/>
      </p:nvGrpSpPr>
      <p:grpSpPr>
        <a:xfrm>
          <a:off x="0" y="0"/>
          <a:ext cx="0" cy="0"/>
          <a:chOff x="0" y="0"/>
          <a:chExt cx="0" cy="0"/>
        </a:xfrm>
      </p:grpSpPr>
      <p:sp>
        <p:nvSpPr>
          <p:cNvPr id="45" name="Google Shape;45;p26"/>
          <p:cNvSpPr txBox="1"/>
          <p:nvPr>
            <p:ph type="title"/>
          </p:nvPr>
        </p:nvSpPr>
        <p:spPr>
          <a:xfrm>
            <a:off x="1232711" y="2747961"/>
            <a:ext cx="7659769" cy="136207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15151"/>
              </a:buClr>
              <a:buSzPts val="4000"/>
              <a:buFont typeface="Quattrocento Sans"/>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6"/>
          <p:cNvSpPr txBox="1"/>
          <p:nvPr>
            <p:ph idx="1" type="body"/>
          </p:nvPr>
        </p:nvSpPr>
        <p:spPr>
          <a:xfrm>
            <a:off x="1232710" y="4149080"/>
            <a:ext cx="7659769" cy="72008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2000"/>
              <a:buNone/>
              <a:defRPr sz="2000">
                <a:solidFill>
                  <a:srgbClr val="656565"/>
                </a:solidFill>
              </a:defRPr>
            </a:lvl1pPr>
            <a:lvl2pPr indent="-228600" lvl="1" marL="914400" algn="l">
              <a:spcBef>
                <a:spcPts val="360"/>
              </a:spcBef>
              <a:spcAft>
                <a:spcPts val="0"/>
              </a:spcAft>
              <a:buClr>
                <a:srgbClr val="8D8D8D"/>
              </a:buClr>
              <a:buSzPts val="1800"/>
              <a:buNone/>
              <a:defRPr sz="1800">
                <a:solidFill>
                  <a:srgbClr val="8D8D8D"/>
                </a:solidFill>
              </a:defRPr>
            </a:lvl2pPr>
            <a:lvl3pPr indent="-228600" lvl="2" marL="1371600" algn="l">
              <a:spcBef>
                <a:spcPts val="320"/>
              </a:spcBef>
              <a:spcAft>
                <a:spcPts val="0"/>
              </a:spcAft>
              <a:buSzPts val="1600"/>
              <a:buNone/>
              <a:defRPr sz="1600">
                <a:solidFill>
                  <a:srgbClr val="8D8D8D"/>
                </a:solidFill>
              </a:defRPr>
            </a:lvl3pPr>
            <a:lvl4pPr indent="-228600" lvl="3" marL="1828800" algn="l">
              <a:spcBef>
                <a:spcPts val="280"/>
              </a:spcBef>
              <a:spcAft>
                <a:spcPts val="0"/>
              </a:spcAft>
              <a:buClr>
                <a:srgbClr val="8D8D8D"/>
              </a:buClr>
              <a:buSzPts val="1400"/>
              <a:buNone/>
              <a:defRPr sz="1400">
                <a:solidFill>
                  <a:srgbClr val="8D8D8D"/>
                </a:solidFill>
              </a:defRPr>
            </a:lvl4pPr>
            <a:lvl5pPr indent="-228600" lvl="4" marL="2286000" algn="l">
              <a:spcBef>
                <a:spcPts val="280"/>
              </a:spcBef>
              <a:spcAft>
                <a:spcPts val="0"/>
              </a:spcAft>
              <a:buClr>
                <a:srgbClr val="8D8D8D"/>
              </a:buClr>
              <a:buSzPts val="1400"/>
              <a:buNone/>
              <a:defRPr sz="1400">
                <a:solidFill>
                  <a:srgbClr val="8D8D8D"/>
                </a:solidFill>
              </a:defRPr>
            </a:lvl5pPr>
            <a:lvl6pPr indent="-228600" lvl="5" marL="2743200" algn="l">
              <a:spcBef>
                <a:spcPts val="280"/>
              </a:spcBef>
              <a:spcAft>
                <a:spcPts val="0"/>
              </a:spcAft>
              <a:buClr>
                <a:srgbClr val="8D8D8D"/>
              </a:buClr>
              <a:buSzPts val="1400"/>
              <a:buNone/>
              <a:defRPr sz="1400">
                <a:solidFill>
                  <a:srgbClr val="8D8D8D"/>
                </a:solidFill>
              </a:defRPr>
            </a:lvl6pPr>
            <a:lvl7pPr indent="-228600" lvl="6" marL="3200400" algn="l">
              <a:spcBef>
                <a:spcPts val="280"/>
              </a:spcBef>
              <a:spcAft>
                <a:spcPts val="0"/>
              </a:spcAft>
              <a:buClr>
                <a:srgbClr val="8D8D8D"/>
              </a:buClr>
              <a:buSzPts val="1400"/>
              <a:buNone/>
              <a:defRPr sz="1400">
                <a:solidFill>
                  <a:srgbClr val="8D8D8D"/>
                </a:solidFill>
              </a:defRPr>
            </a:lvl7pPr>
            <a:lvl8pPr indent="-228600" lvl="7" marL="3657600" algn="l">
              <a:spcBef>
                <a:spcPts val="280"/>
              </a:spcBef>
              <a:spcAft>
                <a:spcPts val="0"/>
              </a:spcAft>
              <a:buClr>
                <a:srgbClr val="8D8D8D"/>
              </a:buClr>
              <a:buSzPts val="1400"/>
              <a:buNone/>
              <a:defRPr sz="1400">
                <a:solidFill>
                  <a:srgbClr val="8D8D8D"/>
                </a:solidFill>
              </a:defRPr>
            </a:lvl8pPr>
            <a:lvl9pPr indent="-228600" lvl="8" marL="4114800" algn="l">
              <a:spcBef>
                <a:spcPts val="280"/>
              </a:spcBef>
              <a:spcAft>
                <a:spcPts val="0"/>
              </a:spcAft>
              <a:buClr>
                <a:srgbClr val="8D8D8D"/>
              </a:buClr>
              <a:buSzPts val="1400"/>
              <a:buNone/>
              <a:defRPr sz="1400">
                <a:solidFill>
                  <a:srgbClr val="8D8D8D"/>
                </a:solidFill>
              </a:defRPr>
            </a:lvl9pPr>
          </a:lstStyle>
          <a:p/>
        </p:txBody>
      </p:sp>
      <p:sp>
        <p:nvSpPr>
          <p:cNvPr id="47" name="Google Shape;47;p26"/>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1" type="ftr"/>
          </p:nvPr>
        </p:nvSpPr>
        <p:spPr>
          <a:xfrm>
            <a:off x="346373" y="6492874"/>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50" name="Google Shape;50;p26"/>
          <p:cNvGrpSpPr/>
          <p:nvPr/>
        </p:nvGrpSpPr>
        <p:grpSpPr>
          <a:xfrm>
            <a:off x="588682" y="3104962"/>
            <a:ext cx="644029" cy="648072"/>
            <a:chOff x="296920" y="2919016"/>
            <a:chExt cx="936154" cy="942031"/>
          </a:xfrm>
        </p:grpSpPr>
        <p:sp>
          <p:nvSpPr>
            <p:cNvPr id="51" name="Google Shape;51;p26"/>
            <p:cNvSpPr/>
            <p:nvPr/>
          </p:nvSpPr>
          <p:spPr>
            <a:xfrm>
              <a:off x="801026" y="2919016"/>
              <a:ext cx="432048" cy="43204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2" name="Google Shape;52;p26"/>
            <p:cNvSpPr/>
            <p:nvPr/>
          </p:nvSpPr>
          <p:spPr>
            <a:xfrm>
              <a:off x="296920" y="2919016"/>
              <a:ext cx="432048" cy="43204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3" name="Google Shape;53;p26"/>
            <p:cNvSpPr/>
            <p:nvPr/>
          </p:nvSpPr>
          <p:spPr>
            <a:xfrm>
              <a:off x="801026" y="3428999"/>
              <a:ext cx="432048" cy="43204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4" name="Google Shape;54;p26"/>
            <p:cNvSpPr/>
            <p:nvPr/>
          </p:nvSpPr>
          <p:spPr>
            <a:xfrm>
              <a:off x="296920" y="3428999"/>
              <a:ext cx="432048" cy="43204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55" name="Shape 55"/>
        <p:cNvGrpSpPr/>
        <p:nvPr/>
      </p:nvGrpSpPr>
      <p:grpSpPr>
        <a:xfrm>
          <a:off x="0" y="0"/>
          <a:ext cx="0" cy="0"/>
          <a:chOff x="0" y="0"/>
          <a:chExt cx="0" cy="0"/>
        </a:xfrm>
      </p:grpSpPr>
      <p:sp>
        <p:nvSpPr>
          <p:cNvPr id="56" name="Google Shape;5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51515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accent1"/>
              </a:buClr>
              <a:buSzPts val="2800"/>
              <a:buFont typeface="Noto Sans Symbols"/>
              <a:buChar char="●"/>
              <a:defRPr sz="2800"/>
            </a:lvl1pPr>
            <a:lvl2pPr indent="-381000" lvl="1" marL="914400" algn="l">
              <a:spcBef>
                <a:spcPts val="480"/>
              </a:spcBef>
              <a:spcAft>
                <a:spcPts val="0"/>
              </a:spcAft>
              <a:buClr>
                <a:srgbClr val="515151"/>
              </a:buClr>
              <a:buSzPts val="2400"/>
              <a:buChar char="–"/>
              <a:defRPr sz="2400"/>
            </a:lvl2pPr>
            <a:lvl3pPr indent="-355600" lvl="2" marL="1371600" algn="l">
              <a:spcBef>
                <a:spcPts val="400"/>
              </a:spcBef>
              <a:spcAft>
                <a:spcPts val="0"/>
              </a:spcAft>
              <a:buClr>
                <a:schemeClr val="accent1"/>
              </a:buClr>
              <a:buSzPts val="2000"/>
              <a:buChar char="•"/>
              <a:defRPr sz="2000"/>
            </a:lvl3pPr>
            <a:lvl4pPr indent="-342900" lvl="3" marL="1828800" algn="l">
              <a:spcBef>
                <a:spcPts val="360"/>
              </a:spcBef>
              <a:spcAft>
                <a:spcPts val="0"/>
              </a:spcAft>
              <a:buClr>
                <a:srgbClr val="515151"/>
              </a:buClr>
              <a:buSzPts val="1800"/>
              <a:buChar char="–"/>
              <a:defRPr sz="1800"/>
            </a:lvl4pPr>
            <a:lvl5pPr indent="-342900" lvl="4" marL="2286000" algn="l">
              <a:spcBef>
                <a:spcPts val="360"/>
              </a:spcBef>
              <a:spcAft>
                <a:spcPts val="0"/>
              </a:spcAft>
              <a:buClr>
                <a:srgbClr val="51515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2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accent1"/>
              </a:buClr>
              <a:buSzPts val="2800"/>
              <a:buFont typeface="Noto Sans Symbols"/>
              <a:buChar char="●"/>
              <a:defRPr sz="2800"/>
            </a:lvl1pPr>
            <a:lvl2pPr indent="-381000" lvl="1" marL="914400" algn="l">
              <a:spcBef>
                <a:spcPts val="480"/>
              </a:spcBef>
              <a:spcAft>
                <a:spcPts val="0"/>
              </a:spcAft>
              <a:buClr>
                <a:srgbClr val="515151"/>
              </a:buClr>
              <a:buSzPts val="2400"/>
              <a:buChar char="–"/>
              <a:defRPr sz="2400"/>
            </a:lvl2pPr>
            <a:lvl3pPr indent="-355600" lvl="2" marL="1371600" algn="l">
              <a:spcBef>
                <a:spcPts val="400"/>
              </a:spcBef>
              <a:spcAft>
                <a:spcPts val="0"/>
              </a:spcAft>
              <a:buClr>
                <a:schemeClr val="accent1"/>
              </a:buClr>
              <a:buSzPts val="2000"/>
              <a:buChar char="•"/>
              <a:defRPr sz="2000"/>
            </a:lvl3pPr>
            <a:lvl4pPr indent="-342900" lvl="3" marL="1828800" algn="l">
              <a:spcBef>
                <a:spcPts val="360"/>
              </a:spcBef>
              <a:spcAft>
                <a:spcPts val="0"/>
              </a:spcAft>
              <a:buClr>
                <a:srgbClr val="515151"/>
              </a:buClr>
              <a:buSzPts val="1800"/>
              <a:buChar char="–"/>
              <a:defRPr sz="1800"/>
            </a:lvl4pPr>
            <a:lvl5pPr indent="-342900" lvl="4" marL="2286000" algn="l">
              <a:spcBef>
                <a:spcPts val="360"/>
              </a:spcBef>
              <a:spcAft>
                <a:spcPts val="0"/>
              </a:spcAft>
              <a:buClr>
                <a:srgbClr val="51515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9" name="Google Shape;59;p27"/>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1" type="ftr"/>
          </p:nvPr>
        </p:nvSpPr>
        <p:spPr>
          <a:xfrm>
            <a:off x="346373" y="6492874"/>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7"/>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62" name="Shape 62"/>
        <p:cNvGrpSpPr/>
        <p:nvPr/>
      </p:nvGrpSpPr>
      <p:grpSpPr>
        <a:xfrm>
          <a:off x="0" y="0"/>
          <a:ext cx="0" cy="0"/>
          <a:chOff x="0" y="0"/>
          <a:chExt cx="0" cy="0"/>
        </a:xfrm>
      </p:grpSpPr>
      <p:sp>
        <p:nvSpPr>
          <p:cNvPr id="63" name="Google Shape;63;p28"/>
          <p:cNvSpPr txBox="1"/>
          <p:nvPr>
            <p:ph type="title"/>
          </p:nvPr>
        </p:nvSpPr>
        <p:spPr>
          <a:xfrm>
            <a:off x="1115617" y="44624"/>
            <a:ext cx="7947658" cy="1152128"/>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1515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8"/>
          <p:cNvSpPr txBox="1"/>
          <p:nvPr>
            <p:ph idx="1" type="body"/>
          </p:nvPr>
        </p:nvSpPr>
        <p:spPr>
          <a:xfrm>
            <a:off x="323528" y="1535113"/>
            <a:ext cx="4104456" cy="63976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ctr">
              <a:spcBef>
                <a:spcPts val="400"/>
              </a:spcBef>
              <a:spcAft>
                <a:spcPts val="0"/>
              </a:spcAft>
              <a:buSzPts val="2000"/>
              <a:buNone/>
              <a:defRPr b="1" sz="2000">
                <a:solidFill>
                  <a:schemeClr val="lt1"/>
                </a:solidFill>
              </a:defRPr>
            </a:lvl1pPr>
            <a:lvl2pPr indent="-228600" lvl="1" marL="914400" algn="l">
              <a:spcBef>
                <a:spcPts val="400"/>
              </a:spcBef>
              <a:spcAft>
                <a:spcPts val="0"/>
              </a:spcAft>
              <a:buClr>
                <a:srgbClr val="515151"/>
              </a:buClr>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rgbClr val="515151"/>
              </a:buClr>
              <a:buSzPts val="1600"/>
              <a:buNone/>
              <a:defRPr b="1" sz="1600"/>
            </a:lvl4pPr>
            <a:lvl5pPr indent="-228600" lvl="4" marL="2286000" algn="l">
              <a:spcBef>
                <a:spcPts val="320"/>
              </a:spcBef>
              <a:spcAft>
                <a:spcPts val="0"/>
              </a:spcAft>
              <a:buClr>
                <a:srgbClr val="51515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28"/>
          <p:cNvSpPr txBox="1"/>
          <p:nvPr>
            <p:ph idx="2" type="body"/>
          </p:nvPr>
        </p:nvSpPr>
        <p:spPr>
          <a:xfrm>
            <a:off x="323528" y="2174875"/>
            <a:ext cx="4104456" cy="3951288"/>
          </a:xfrm>
          <a:prstGeom prst="rect">
            <a:avLst/>
          </a:prstGeom>
          <a:solidFill>
            <a:schemeClr val="lt2"/>
          </a:solidFill>
          <a:ln>
            <a:noFill/>
          </a:ln>
        </p:spPr>
        <p:txBody>
          <a:bodyPr anchorCtr="0" anchor="t" bIns="45700" lIns="91425" spcFirstLastPara="1" rIns="91425" wrap="square" tIns="45700">
            <a:normAutofit/>
          </a:bodyPr>
          <a:lstStyle>
            <a:lvl1pPr indent="-381000" lvl="0" marL="457200" algn="l">
              <a:spcBef>
                <a:spcPts val="600"/>
              </a:spcBef>
              <a:spcAft>
                <a:spcPts val="0"/>
              </a:spcAft>
              <a:buClr>
                <a:schemeClr val="accent1"/>
              </a:buClr>
              <a:buSzPts val="2400"/>
              <a:buFont typeface="Noto Sans Symbols"/>
              <a:buChar char="●"/>
              <a:defRPr sz="2400"/>
            </a:lvl1pPr>
            <a:lvl2pPr indent="-355600" lvl="1" marL="914400" algn="l">
              <a:spcBef>
                <a:spcPts val="600"/>
              </a:spcBef>
              <a:spcAft>
                <a:spcPts val="0"/>
              </a:spcAft>
              <a:buClr>
                <a:srgbClr val="515151"/>
              </a:buClr>
              <a:buSzPts val="2000"/>
              <a:buChar char="–"/>
              <a:defRPr sz="2000"/>
            </a:lvl2pPr>
            <a:lvl3pPr indent="-342900" lvl="2" marL="1371600" algn="l">
              <a:spcBef>
                <a:spcPts val="600"/>
              </a:spcBef>
              <a:spcAft>
                <a:spcPts val="0"/>
              </a:spcAft>
              <a:buSzPts val="1800"/>
              <a:buChar char="•"/>
              <a:defRPr sz="1800"/>
            </a:lvl3pPr>
            <a:lvl4pPr indent="-330200" lvl="3" marL="1828800" algn="l">
              <a:spcBef>
                <a:spcPts val="600"/>
              </a:spcBef>
              <a:spcAft>
                <a:spcPts val="0"/>
              </a:spcAft>
              <a:buClr>
                <a:srgbClr val="515151"/>
              </a:buClr>
              <a:buSzPts val="1600"/>
              <a:buChar char="–"/>
              <a:defRPr sz="1600"/>
            </a:lvl4pPr>
            <a:lvl5pPr indent="-330200" lvl="4" marL="2286000" algn="l">
              <a:spcBef>
                <a:spcPts val="600"/>
              </a:spcBef>
              <a:spcAft>
                <a:spcPts val="0"/>
              </a:spcAft>
              <a:buClr>
                <a:srgbClr val="515151"/>
              </a:buClr>
              <a:buSzPts val="1600"/>
              <a:buChar char="»"/>
              <a:defRPr sz="1600"/>
            </a:lvl5pPr>
            <a:lvl6pPr indent="-330200" lvl="5" marL="2743200" algn="l">
              <a:spcBef>
                <a:spcPts val="60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28"/>
          <p:cNvSpPr txBox="1"/>
          <p:nvPr>
            <p:ph idx="3" type="body"/>
          </p:nvPr>
        </p:nvSpPr>
        <p:spPr>
          <a:xfrm>
            <a:off x="4716016" y="1535113"/>
            <a:ext cx="4104456" cy="639762"/>
          </a:xfrm>
          <a:prstGeom prst="rect">
            <a:avLst/>
          </a:prstGeom>
          <a:solidFill>
            <a:srgbClr val="BF9000"/>
          </a:solidFill>
          <a:ln cap="flat" cmpd="sng" w="9525">
            <a:solidFill>
              <a:srgbClr val="BF9000"/>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ctr">
              <a:spcBef>
                <a:spcPts val="400"/>
              </a:spcBef>
              <a:spcAft>
                <a:spcPts val="0"/>
              </a:spcAft>
              <a:buSzPts val="2000"/>
              <a:buNone/>
              <a:defRPr b="1" sz="2000">
                <a:solidFill>
                  <a:schemeClr val="lt1"/>
                </a:solidFill>
              </a:defRPr>
            </a:lvl1pPr>
            <a:lvl2pPr indent="-228600" lvl="1" marL="914400" algn="l">
              <a:spcBef>
                <a:spcPts val="400"/>
              </a:spcBef>
              <a:spcAft>
                <a:spcPts val="0"/>
              </a:spcAft>
              <a:buClr>
                <a:srgbClr val="515151"/>
              </a:buClr>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Clr>
                <a:srgbClr val="515151"/>
              </a:buClr>
              <a:buSzPts val="1600"/>
              <a:buNone/>
              <a:defRPr b="1" sz="1600"/>
            </a:lvl4pPr>
            <a:lvl5pPr indent="-228600" lvl="4" marL="2286000" algn="l">
              <a:spcBef>
                <a:spcPts val="320"/>
              </a:spcBef>
              <a:spcAft>
                <a:spcPts val="0"/>
              </a:spcAft>
              <a:buClr>
                <a:srgbClr val="51515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7" name="Google Shape;67;p28"/>
          <p:cNvSpPr txBox="1"/>
          <p:nvPr>
            <p:ph idx="4" type="body"/>
          </p:nvPr>
        </p:nvSpPr>
        <p:spPr>
          <a:xfrm>
            <a:off x="4716016" y="2174875"/>
            <a:ext cx="4104456" cy="3951288"/>
          </a:xfrm>
          <a:prstGeom prst="rect">
            <a:avLst/>
          </a:prstGeom>
          <a:solidFill>
            <a:schemeClr val="lt2"/>
          </a:solidFill>
          <a:ln>
            <a:noFill/>
          </a:ln>
        </p:spPr>
        <p:txBody>
          <a:bodyPr anchorCtr="0" anchor="t" bIns="45700" lIns="91425" spcFirstLastPara="1" rIns="91425" wrap="square" tIns="45700">
            <a:normAutofit/>
          </a:bodyPr>
          <a:lstStyle>
            <a:lvl1pPr indent="-381000" lvl="0" marL="457200" algn="l">
              <a:spcBef>
                <a:spcPts val="600"/>
              </a:spcBef>
              <a:spcAft>
                <a:spcPts val="0"/>
              </a:spcAft>
              <a:buClr>
                <a:srgbClr val="BF9000"/>
              </a:buClr>
              <a:buSzPts val="2400"/>
              <a:buFont typeface="Noto Sans Symbols"/>
              <a:buChar char="●"/>
              <a:defRPr sz="2400"/>
            </a:lvl1pPr>
            <a:lvl2pPr indent="-355600" lvl="1" marL="914400" algn="l">
              <a:spcBef>
                <a:spcPts val="600"/>
              </a:spcBef>
              <a:spcAft>
                <a:spcPts val="0"/>
              </a:spcAft>
              <a:buClr>
                <a:srgbClr val="515151"/>
              </a:buClr>
              <a:buSzPts val="2000"/>
              <a:buChar char="–"/>
              <a:defRPr sz="2000"/>
            </a:lvl2pPr>
            <a:lvl3pPr indent="-342900" lvl="2" marL="1371600" algn="l">
              <a:spcBef>
                <a:spcPts val="600"/>
              </a:spcBef>
              <a:spcAft>
                <a:spcPts val="0"/>
              </a:spcAft>
              <a:buSzPts val="1800"/>
              <a:buChar char="•"/>
              <a:defRPr sz="1800"/>
            </a:lvl3pPr>
            <a:lvl4pPr indent="-330200" lvl="3" marL="1828800" algn="l">
              <a:spcBef>
                <a:spcPts val="600"/>
              </a:spcBef>
              <a:spcAft>
                <a:spcPts val="0"/>
              </a:spcAft>
              <a:buClr>
                <a:srgbClr val="515151"/>
              </a:buClr>
              <a:buSzPts val="1600"/>
              <a:buChar char="–"/>
              <a:defRPr sz="1600"/>
            </a:lvl4pPr>
            <a:lvl5pPr indent="-330200" lvl="4" marL="2286000" algn="l">
              <a:spcBef>
                <a:spcPts val="600"/>
              </a:spcBef>
              <a:spcAft>
                <a:spcPts val="0"/>
              </a:spcAft>
              <a:buClr>
                <a:srgbClr val="515151"/>
              </a:buClr>
              <a:buSzPts val="1600"/>
              <a:buChar char="»"/>
              <a:defRPr sz="1600"/>
            </a:lvl5pPr>
            <a:lvl6pPr indent="-330200" lvl="5" marL="2743200" algn="l">
              <a:spcBef>
                <a:spcPts val="60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8" name="Google Shape;68;p28"/>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8"/>
          <p:cNvSpPr txBox="1"/>
          <p:nvPr>
            <p:ph idx="11" type="ftr"/>
          </p:nvPr>
        </p:nvSpPr>
        <p:spPr>
          <a:xfrm>
            <a:off x="346373" y="6492874"/>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71" name="Google Shape;71;p28"/>
          <p:cNvGrpSpPr/>
          <p:nvPr/>
        </p:nvGrpSpPr>
        <p:grpSpPr>
          <a:xfrm>
            <a:off x="323528" y="299163"/>
            <a:ext cx="648122" cy="633921"/>
            <a:chOff x="251470" y="270235"/>
            <a:chExt cx="648122" cy="633921"/>
          </a:xfrm>
        </p:grpSpPr>
        <p:sp>
          <p:nvSpPr>
            <p:cNvPr id="72" name="Google Shape;72;p28"/>
            <p:cNvSpPr/>
            <p:nvPr/>
          </p:nvSpPr>
          <p:spPr>
            <a:xfrm>
              <a:off x="611560" y="270235"/>
              <a:ext cx="288032" cy="28803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3" name="Google Shape;73;p28"/>
            <p:cNvSpPr/>
            <p:nvPr/>
          </p:nvSpPr>
          <p:spPr>
            <a:xfrm>
              <a:off x="251470" y="270235"/>
              <a:ext cx="288032" cy="28803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4" name="Google Shape;74;p28"/>
            <p:cNvSpPr/>
            <p:nvPr/>
          </p:nvSpPr>
          <p:spPr>
            <a:xfrm>
              <a:off x="611560" y="616124"/>
              <a:ext cx="288032" cy="28803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5" name="Google Shape;75;p28"/>
            <p:cNvSpPr/>
            <p:nvPr/>
          </p:nvSpPr>
          <p:spPr>
            <a:xfrm>
              <a:off x="251470" y="616124"/>
              <a:ext cx="288032" cy="28803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76" name="Shape 76"/>
        <p:cNvGrpSpPr/>
        <p:nvPr/>
      </p:nvGrpSpPr>
      <p:grpSpPr>
        <a:xfrm>
          <a:off x="0" y="0"/>
          <a:ext cx="0" cy="0"/>
          <a:chOff x="0" y="0"/>
          <a:chExt cx="0" cy="0"/>
        </a:xfrm>
      </p:grpSpPr>
      <p:sp>
        <p:nvSpPr>
          <p:cNvPr id="77" name="Google Shape;77;p29"/>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1" type="ftr"/>
          </p:nvPr>
        </p:nvSpPr>
        <p:spPr>
          <a:xfrm>
            <a:off x="346373" y="6492874"/>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10;コンテンツ" type="objTx">
  <p:cSld name="OBJECT_WITH_CAPTION_TEXT">
    <p:spTree>
      <p:nvGrpSpPr>
        <p:cNvPr id="80" name="Shape 80"/>
        <p:cNvGrpSpPr/>
        <p:nvPr/>
      </p:nvGrpSpPr>
      <p:grpSpPr>
        <a:xfrm>
          <a:off x="0" y="0"/>
          <a:ext cx="0" cy="0"/>
          <a:chOff x="0" y="0"/>
          <a:chExt cx="0" cy="0"/>
        </a:xfrm>
      </p:grpSpPr>
      <p:sp>
        <p:nvSpPr>
          <p:cNvPr id="81" name="Google Shape;81;p3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515151"/>
              </a:buClr>
              <a:buSzPts val="2000"/>
              <a:buFont typeface="Quattrocento Sans"/>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3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Clr>
                <a:srgbClr val="515151"/>
              </a:buClr>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Clr>
                <a:srgbClr val="515151"/>
              </a:buClr>
              <a:buSzPts val="2000"/>
              <a:buChar char="–"/>
              <a:defRPr sz="2000"/>
            </a:lvl4pPr>
            <a:lvl5pPr indent="-355600" lvl="4" marL="2286000" algn="l">
              <a:spcBef>
                <a:spcPts val="400"/>
              </a:spcBef>
              <a:spcAft>
                <a:spcPts val="0"/>
              </a:spcAft>
              <a:buClr>
                <a:srgbClr val="51515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3" name="Google Shape;83;p3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Clr>
                <a:srgbClr val="515151"/>
              </a:buClr>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rgbClr val="515151"/>
              </a:buClr>
              <a:buSzPts val="900"/>
              <a:buNone/>
              <a:defRPr sz="900"/>
            </a:lvl4pPr>
            <a:lvl5pPr indent="-228600" lvl="4" marL="2286000" algn="l">
              <a:spcBef>
                <a:spcPts val="180"/>
              </a:spcBef>
              <a:spcAft>
                <a:spcPts val="0"/>
              </a:spcAft>
              <a:buClr>
                <a:srgbClr val="51515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4" name="Google Shape;84;p30"/>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0"/>
          <p:cNvSpPr txBox="1"/>
          <p:nvPr>
            <p:ph idx="11" type="ftr"/>
          </p:nvPr>
        </p:nvSpPr>
        <p:spPr>
          <a:xfrm>
            <a:off x="346373" y="6492874"/>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0"/>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87" name="Shape 87"/>
        <p:cNvGrpSpPr/>
        <p:nvPr/>
      </p:nvGrpSpPr>
      <p:grpSpPr>
        <a:xfrm>
          <a:off x="0" y="0"/>
          <a:ext cx="0" cy="0"/>
          <a:chOff x="0" y="0"/>
          <a:chExt cx="0" cy="0"/>
        </a:xfrm>
      </p:grpSpPr>
      <p:sp>
        <p:nvSpPr>
          <p:cNvPr id="88" name="Google Shape;88;p3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515151"/>
              </a:buClr>
              <a:buSzPts val="2000"/>
              <a:buFont typeface="Quattrocento Sans"/>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31"/>
          <p:cNvSpPr/>
          <p:nvPr>
            <p:ph idx="2" type="pic"/>
          </p:nvPr>
        </p:nvSpPr>
        <p:spPr>
          <a:xfrm>
            <a:off x="1792288" y="612775"/>
            <a:ext cx="5486400" cy="4114800"/>
          </a:xfrm>
          <a:prstGeom prst="rect">
            <a:avLst/>
          </a:prstGeom>
          <a:noFill/>
          <a:ln>
            <a:noFill/>
          </a:ln>
        </p:spPr>
      </p:sp>
      <p:sp>
        <p:nvSpPr>
          <p:cNvPr id="90" name="Google Shape;90;p3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Clr>
                <a:srgbClr val="515151"/>
              </a:buClr>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Clr>
                <a:srgbClr val="515151"/>
              </a:buClr>
              <a:buSzPts val="900"/>
              <a:buNone/>
              <a:defRPr sz="900"/>
            </a:lvl4pPr>
            <a:lvl5pPr indent="-228600" lvl="4" marL="2286000" algn="l">
              <a:spcBef>
                <a:spcPts val="180"/>
              </a:spcBef>
              <a:spcAft>
                <a:spcPts val="0"/>
              </a:spcAft>
              <a:buClr>
                <a:srgbClr val="51515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1" name="Google Shape;91;p31"/>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1"/>
          <p:cNvSpPr txBox="1"/>
          <p:nvPr>
            <p:ph idx="11" type="ftr"/>
          </p:nvPr>
        </p:nvSpPr>
        <p:spPr>
          <a:xfrm>
            <a:off x="346373" y="6492874"/>
            <a:ext cx="8229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1"/>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515151"/>
              </a:buClr>
              <a:buSzPts val="4000"/>
              <a:buFont typeface="Quattrocento Sans"/>
              <a:buNone/>
              <a:defRPr b="1" i="0" sz="4000" u="none" cap="none" strike="noStrike">
                <a:solidFill>
                  <a:srgbClr val="51515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accent1"/>
              </a:buClr>
              <a:buSzPts val="3200"/>
              <a:buFont typeface="Noto Sans Symbols"/>
              <a:buChar char="●"/>
              <a:defRPr b="0" i="0" sz="3200" u="none" cap="none" strike="noStrike">
                <a:solidFill>
                  <a:srgbClr val="515151"/>
                </a:solidFill>
                <a:latin typeface="Quattrocento Sans"/>
                <a:ea typeface="Quattrocento Sans"/>
                <a:cs typeface="Quattrocento Sans"/>
                <a:sym typeface="Quattrocento Sans"/>
              </a:defRPr>
            </a:lvl1pPr>
            <a:lvl2pPr indent="-406400" lvl="1" marL="914400" marR="0" rtl="0" algn="l">
              <a:spcBef>
                <a:spcPts val="560"/>
              </a:spcBef>
              <a:spcAft>
                <a:spcPts val="0"/>
              </a:spcAft>
              <a:buClr>
                <a:srgbClr val="515151"/>
              </a:buClr>
              <a:buSzPts val="2800"/>
              <a:buFont typeface="Arial"/>
              <a:buChar char="–"/>
              <a:defRPr b="0" i="0" sz="2800" u="none" cap="none" strike="noStrike">
                <a:solidFill>
                  <a:srgbClr val="515151"/>
                </a:solidFill>
                <a:latin typeface="Quattrocento Sans"/>
                <a:ea typeface="Quattrocento Sans"/>
                <a:cs typeface="Quattrocento Sans"/>
                <a:sym typeface="Quattrocento Sans"/>
              </a:defRPr>
            </a:lvl2pPr>
            <a:lvl3pPr indent="-381000" lvl="2" marL="1371600" marR="0" rtl="0" algn="l">
              <a:spcBef>
                <a:spcPts val="480"/>
              </a:spcBef>
              <a:spcAft>
                <a:spcPts val="0"/>
              </a:spcAft>
              <a:buClr>
                <a:schemeClr val="accent1"/>
              </a:buClr>
              <a:buSzPts val="2400"/>
              <a:buFont typeface="Arial"/>
              <a:buChar char="•"/>
              <a:defRPr b="0" i="0" sz="2400" u="none" cap="none" strike="noStrike">
                <a:solidFill>
                  <a:srgbClr val="515151"/>
                </a:solidFill>
                <a:latin typeface="Quattrocento Sans"/>
                <a:ea typeface="Quattrocento Sans"/>
                <a:cs typeface="Quattrocento Sans"/>
                <a:sym typeface="Quattrocento Sans"/>
              </a:defRPr>
            </a:lvl3pPr>
            <a:lvl4pPr indent="-355600" lvl="3" marL="1828800" marR="0" rtl="0" algn="l">
              <a:spcBef>
                <a:spcPts val="400"/>
              </a:spcBef>
              <a:spcAft>
                <a:spcPts val="0"/>
              </a:spcAft>
              <a:buClr>
                <a:srgbClr val="515151"/>
              </a:buClr>
              <a:buSzPts val="2000"/>
              <a:buFont typeface="Arial"/>
              <a:buChar char="–"/>
              <a:defRPr b="0" i="0" sz="2000" u="none" cap="none" strike="noStrike">
                <a:solidFill>
                  <a:srgbClr val="515151"/>
                </a:solidFill>
                <a:latin typeface="Quattrocento Sans"/>
                <a:ea typeface="Quattrocento Sans"/>
                <a:cs typeface="Quattrocento Sans"/>
                <a:sym typeface="Quattrocento Sans"/>
              </a:defRPr>
            </a:lvl4pPr>
            <a:lvl5pPr indent="-355600" lvl="4" marL="2286000" marR="0" rtl="0" algn="l">
              <a:spcBef>
                <a:spcPts val="400"/>
              </a:spcBef>
              <a:spcAft>
                <a:spcPts val="0"/>
              </a:spcAft>
              <a:buClr>
                <a:srgbClr val="515151"/>
              </a:buClr>
              <a:buSzPts val="2000"/>
              <a:buFont typeface="Arial"/>
              <a:buChar char="»"/>
              <a:defRPr b="0" i="0" sz="2000" u="none" cap="none" strike="noStrike">
                <a:solidFill>
                  <a:srgbClr val="51515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22"/>
          <p:cNvSpPr txBox="1"/>
          <p:nvPr>
            <p:ph idx="10" type="dt"/>
          </p:nvPr>
        </p:nvSpPr>
        <p:spPr>
          <a:xfrm>
            <a:off x="0" y="6492875"/>
            <a:ext cx="170007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8D8D8D"/>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22"/>
          <p:cNvSpPr txBox="1"/>
          <p:nvPr>
            <p:ph idx="11" type="ftr"/>
          </p:nvPr>
        </p:nvSpPr>
        <p:spPr>
          <a:xfrm>
            <a:off x="346373" y="6492874"/>
            <a:ext cx="8229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800" u="none" cap="none" strike="noStrike">
                <a:solidFill>
                  <a:srgbClr val="8D8D8D"/>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22"/>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chemeClr val="lt1"/>
                </a:solidFill>
                <a:latin typeface="Quattrocento Sans"/>
                <a:ea typeface="Quattrocento Sans"/>
                <a:cs typeface="Quattrocento Sans"/>
                <a:sym typeface="Quattrocento Sans"/>
              </a:defRPr>
            </a:lvl1pPr>
            <a:lvl2pPr indent="0" lvl="1" marL="0" marR="0" rtl="0" algn="ctr">
              <a:spcBef>
                <a:spcPts val="0"/>
              </a:spcBef>
              <a:buNone/>
              <a:defRPr b="0" i="0" sz="1800" u="none" cap="none" strike="noStrike">
                <a:solidFill>
                  <a:schemeClr val="lt1"/>
                </a:solidFill>
                <a:latin typeface="Quattrocento Sans"/>
                <a:ea typeface="Quattrocento Sans"/>
                <a:cs typeface="Quattrocento Sans"/>
                <a:sym typeface="Quattrocento Sans"/>
              </a:defRPr>
            </a:lvl2pPr>
            <a:lvl3pPr indent="0" lvl="2" marL="0" marR="0" rtl="0" algn="ctr">
              <a:spcBef>
                <a:spcPts val="0"/>
              </a:spcBef>
              <a:buNone/>
              <a:defRPr b="0" i="0" sz="1800" u="none" cap="none" strike="noStrike">
                <a:solidFill>
                  <a:schemeClr val="lt1"/>
                </a:solidFill>
                <a:latin typeface="Quattrocento Sans"/>
                <a:ea typeface="Quattrocento Sans"/>
                <a:cs typeface="Quattrocento Sans"/>
                <a:sym typeface="Quattrocento Sans"/>
              </a:defRPr>
            </a:lvl3pPr>
            <a:lvl4pPr indent="0" lvl="3" marL="0" marR="0" rtl="0" algn="ctr">
              <a:spcBef>
                <a:spcPts val="0"/>
              </a:spcBef>
              <a:buNone/>
              <a:defRPr b="0" i="0" sz="1800" u="none" cap="none" strike="noStrike">
                <a:solidFill>
                  <a:schemeClr val="lt1"/>
                </a:solidFill>
                <a:latin typeface="Quattrocento Sans"/>
                <a:ea typeface="Quattrocento Sans"/>
                <a:cs typeface="Quattrocento Sans"/>
                <a:sym typeface="Quattrocento Sans"/>
              </a:defRPr>
            </a:lvl4pPr>
            <a:lvl5pPr indent="0" lvl="4" marL="0" marR="0" rtl="0" algn="ctr">
              <a:spcBef>
                <a:spcPts val="0"/>
              </a:spcBef>
              <a:buNone/>
              <a:defRPr b="0" i="0" sz="1800" u="none" cap="none" strike="noStrike">
                <a:solidFill>
                  <a:schemeClr val="lt1"/>
                </a:solidFill>
                <a:latin typeface="Quattrocento Sans"/>
                <a:ea typeface="Quattrocento Sans"/>
                <a:cs typeface="Quattrocento Sans"/>
                <a:sym typeface="Quattrocento Sans"/>
              </a:defRPr>
            </a:lvl5pPr>
            <a:lvl6pPr indent="0" lvl="5" marL="0" marR="0" rtl="0" algn="ctr">
              <a:spcBef>
                <a:spcPts val="0"/>
              </a:spcBef>
              <a:buNone/>
              <a:defRPr b="0" i="0" sz="1800" u="none" cap="none" strike="noStrike">
                <a:solidFill>
                  <a:schemeClr val="lt1"/>
                </a:solidFill>
                <a:latin typeface="Quattrocento Sans"/>
                <a:ea typeface="Quattrocento Sans"/>
                <a:cs typeface="Quattrocento Sans"/>
                <a:sym typeface="Quattrocento Sans"/>
              </a:defRPr>
            </a:lvl6pPr>
            <a:lvl7pPr indent="0" lvl="6" marL="0" marR="0" rtl="0" algn="ctr">
              <a:spcBef>
                <a:spcPts val="0"/>
              </a:spcBef>
              <a:buNone/>
              <a:defRPr b="0" i="0" sz="1800" u="none" cap="none" strike="noStrike">
                <a:solidFill>
                  <a:schemeClr val="lt1"/>
                </a:solidFill>
                <a:latin typeface="Quattrocento Sans"/>
                <a:ea typeface="Quattrocento Sans"/>
                <a:cs typeface="Quattrocento Sans"/>
                <a:sym typeface="Quattrocento Sans"/>
              </a:defRPr>
            </a:lvl7pPr>
            <a:lvl8pPr indent="0" lvl="7" marL="0" marR="0" rtl="0" algn="ctr">
              <a:spcBef>
                <a:spcPts val="0"/>
              </a:spcBef>
              <a:buNone/>
              <a:defRPr b="0" i="0" sz="1800" u="none" cap="none" strike="noStrike">
                <a:solidFill>
                  <a:schemeClr val="lt1"/>
                </a:solidFill>
                <a:latin typeface="Quattrocento Sans"/>
                <a:ea typeface="Quattrocento Sans"/>
                <a:cs typeface="Quattrocento Sans"/>
                <a:sym typeface="Quattrocento Sans"/>
              </a:defRPr>
            </a:lvl8pPr>
            <a:lvl9pPr indent="0" lvl="8" marL="0" marR="0" rtl="0" algn="ctr">
              <a:spcBef>
                <a:spcPts val="0"/>
              </a:spcBef>
              <a:buNone/>
              <a:defRPr b="0" i="0" sz="1800" u="none" cap="none" strike="noStrike">
                <a:solidFill>
                  <a:schemeClr val="lt1"/>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0.png"/><Relationship Id="rId8"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
          <p:cNvSpPr txBox="1"/>
          <p:nvPr>
            <p:ph type="ctrTitle"/>
          </p:nvPr>
        </p:nvSpPr>
        <p:spPr>
          <a:xfrm>
            <a:off x="107503" y="908720"/>
            <a:ext cx="8784976" cy="2406129"/>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accent1"/>
              </a:buClr>
              <a:buSzPct val="100000"/>
              <a:buFont typeface="Quattrocento Sans"/>
              <a:buNone/>
            </a:pPr>
            <a:r>
              <a:rPr lang="en-US" sz="4800"/>
              <a:t>A Client-Side Evil-Twin Attack Detection System with Threshold Considering Traffic Load</a:t>
            </a:r>
            <a:endParaRPr sz="3200">
              <a:latin typeface="Quattrocento Sans"/>
              <a:ea typeface="Quattrocento Sans"/>
              <a:cs typeface="Quattrocento Sans"/>
              <a:sym typeface="Quattrocento Sans"/>
            </a:endParaRPr>
          </a:p>
        </p:txBody>
      </p:sp>
      <p:sp>
        <p:nvSpPr>
          <p:cNvPr id="112" name="Google Shape;112;p1"/>
          <p:cNvSpPr txBox="1"/>
          <p:nvPr>
            <p:ph idx="1" type="subTitle"/>
          </p:nvPr>
        </p:nvSpPr>
        <p:spPr>
          <a:xfrm>
            <a:off x="53751" y="3645024"/>
            <a:ext cx="8892479" cy="1800201"/>
          </a:xfrm>
          <a:prstGeom prst="rect">
            <a:avLst/>
          </a:prstGeom>
          <a:noFill/>
          <a:ln>
            <a:noFill/>
          </a:ln>
        </p:spPr>
        <p:txBody>
          <a:bodyPr anchorCtr="0" anchor="t" bIns="45700" lIns="91425" spcFirstLastPara="1" rIns="91425" wrap="square" tIns="45700">
            <a:normAutofit fontScale="92500"/>
          </a:bodyPr>
          <a:lstStyle/>
          <a:p>
            <a:pPr indent="0" lvl="0" marL="0" rtl="0" algn="r">
              <a:spcBef>
                <a:spcPts val="0"/>
              </a:spcBef>
              <a:spcAft>
                <a:spcPts val="0"/>
              </a:spcAft>
              <a:buSzPct val="100000"/>
              <a:buNone/>
            </a:pPr>
            <a:r>
              <a:rPr b="1" lang="en-US"/>
              <a:t>Tomoyuki Ueda, Sumiko Miyata</a:t>
            </a:r>
            <a:endParaRPr/>
          </a:p>
          <a:p>
            <a:pPr indent="0" lvl="0" marL="0" rtl="0" algn="r">
              <a:spcBef>
                <a:spcPts val="592"/>
              </a:spcBef>
              <a:spcAft>
                <a:spcPts val="0"/>
              </a:spcAft>
              <a:buSzPct val="100000"/>
              <a:buNone/>
            </a:pPr>
            <a:r>
              <a:rPr b="1" i="0" lang="en-US" sz="3200" u="none" strike="noStrike">
                <a:solidFill>
                  <a:srgbClr val="525252"/>
                </a:solidFill>
                <a:latin typeface="Arial"/>
                <a:ea typeface="Arial"/>
                <a:cs typeface="Arial"/>
                <a:sym typeface="Arial"/>
              </a:rPr>
              <a:t>† </a:t>
            </a:r>
            <a:r>
              <a:rPr b="1" lang="en-US"/>
              <a:t>Amgad Saif</a:t>
            </a:r>
            <a:endParaRPr b="1"/>
          </a:p>
          <a:p>
            <a:pPr indent="0" lvl="0" marL="0" rtl="0" algn="r">
              <a:spcBef>
                <a:spcPts val="592"/>
              </a:spcBef>
              <a:spcAft>
                <a:spcPts val="0"/>
              </a:spcAft>
              <a:buSzPct val="100000"/>
              <a:buNone/>
            </a:pPr>
            <a:r>
              <a:rPr b="1" i="0" lang="en-US" sz="3200" u="none" strike="noStrike">
                <a:solidFill>
                  <a:srgbClr val="525252"/>
                </a:solidFill>
                <a:latin typeface="Arial"/>
                <a:ea typeface="Arial"/>
                <a:cs typeface="Arial"/>
                <a:sym typeface="Arial"/>
              </a:rPr>
              <a:t>† † </a:t>
            </a:r>
            <a:r>
              <a:rPr b="1" lang="en-US"/>
              <a:t>Masataka Nakahara, </a:t>
            </a:r>
            <a:r>
              <a:rPr b="1" i="0" lang="en-US" sz="3200" u="none" strike="noStrike">
                <a:solidFill>
                  <a:srgbClr val="525252"/>
                </a:solidFill>
                <a:latin typeface="Arial"/>
                <a:ea typeface="Arial"/>
                <a:cs typeface="Arial"/>
                <a:sym typeface="Arial"/>
              </a:rPr>
              <a:t>† † </a:t>
            </a:r>
            <a:r>
              <a:rPr b="1" lang="en-US"/>
              <a:t>Ayumu Kubota</a:t>
            </a:r>
            <a:endParaRPr/>
          </a:p>
          <a:p>
            <a:pPr indent="0" lvl="0" marL="0" rtl="0" algn="r">
              <a:spcBef>
                <a:spcPts val="592"/>
              </a:spcBef>
              <a:spcAft>
                <a:spcPts val="0"/>
              </a:spcAft>
              <a:buSzPct val="100000"/>
              <a:buNone/>
            </a:pPr>
            <a:r>
              <a:t/>
            </a:r>
            <a:endParaRPr b="1"/>
          </a:p>
        </p:txBody>
      </p:sp>
      <p:sp>
        <p:nvSpPr>
          <p:cNvPr id="113" name="Google Shape;113;p1"/>
          <p:cNvSpPr txBox="1"/>
          <p:nvPr/>
        </p:nvSpPr>
        <p:spPr>
          <a:xfrm>
            <a:off x="2411760" y="5301208"/>
            <a:ext cx="6627061" cy="138499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2800" u="none" cap="none" strike="noStrike">
                <a:solidFill>
                  <a:srgbClr val="525252"/>
                </a:solidFill>
                <a:latin typeface="Arial"/>
                <a:ea typeface="Arial"/>
                <a:cs typeface="Arial"/>
                <a:sym typeface="Arial"/>
              </a:rPr>
              <a:t>Shibaura Institute of Technology</a:t>
            </a:r>
            <a:endParaRPr b="1" i="0" sz="2800" u="none" cap="none" strike="noStrike">
              <a:solidFill>
                <a:srgbClr val="525252"/>
              </a:solidFill>
              <a:latin typeface="Arial"/>
              <a:ea typeface="Arial"/>
              <a:cs typeface="Arial"/>
              <a:sym typeface="Arial"/>
            </a:endParaRPr>
          </a:p>
          <a:p>
            <a:pPr indent="0" lvl="0" marL="0" marR="0" rtl="0" algn="r">
              <a:spcBef>
                <a:spcPts val="0"/>
              </a:spcBef>
              <a:spcAft>
                <a:spcPts val="0"/>
              </a:spcAft>
              <a:buNone/>
            </a:pPr>
            <a:r>
              <a:rPr b="1" i="0" lang="en-US" sz="2800" u="none" cap="none" strike="noStrike">
                <a:solidFill>
                  <a:srgbClr val="525252"/>
                </a:solidFill>
                <a:latin typeface="Arial"/>
                <a:ea typeface="Arial"/>
                <a:cs typeface="Arial"/>
                <a:sym typeface="Arial"/>
              </a:rPr>
              <a:t> † KTH Royal Institute of Technology</a:t>
            </a:r>
            <a:endParaRPr b="0" i="0" sz="1800" u="none" cap="none" strike="noStrike">
              <a:solidFill>
                <a:srgbClr val="525252"/>
              </a:solidFill>
              <a:latin typeface="Quattrocento Sans"/>
              <a:ea typeface="Quattrocento Sans"/>
              <a:cs typeface="Quattrocento Sans"/>
              <a:sym typeface="Quattrocento Sans"/>
            </a:endParaRPr>
          </a:p>
          <a:p>
            <a:pPr indent="0" lvl="0" marL="0" marR="0" rtl="0" algn="r">
              <a:spcBef>
                <a:spcPts val="0"/>
              </a:spcBef>
              <a:spcAft>
                <a:spcPts val="0"/>
              </a:spcAft>
              <a:buNone/>
            </a:pPr>
            <a:r>
              <a:rPr b="1" i="0" lang="en-US" sz="2800" u="none" cap="none" strike="noStrike">
                <a:solidFill>
                  <a:srgbClr val="525252"/>
                </a:solidFill>
                <a:latin typeface="Arial"/>
                <a:ea typeface="Arial"/>
                <a:cs typeface="Arial"/>
                <a:sym typeface="Arial"/>
              </a:rPr>
              <a:t> † † KDDI Research</a:t>
            </a:r>
            <a:endParaRPr b="0" i="0" sz="1800" u="none" cap="none" strike="noStrike">
              <a:solidFill>
                <a:srgbClr val="525252"/>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0"/>
          <p:cNvSpPr/>
          <p:nvPr/>
        </p:nvSpPr>
        <p:spPr>
          <a:xfrm>
            <a:off x="2686637" y="5280908"/>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61" name="Google Shape;261;p10"/>
          <p:cNvSpPr/>
          <p:nvPr/>
        </p:nvSpPr>
        <p:spPr>
          <a:xfrm>
            <a:off x="2381837" y="5221223"/>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62" name="Google Shape;262;p10"/>
          <p:cNvSpPr/>
          <p:nvPr/>
        </p:nvSpPr>
        <p:spPr>
          <a:xfrm>
            <a:off x="3200691" y="5195726"/>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63" name="Google Shape;263;p10"/>
          <p:cNvSpPr/>
          <p:nvPr/>
        </p:nvSpPr>
        <p:spPr>
          <a:xfrm>
            <a:off x="2238337" y="5112180"/>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64" name="Google Shape;264;p10"/>
          <p:cNvSpPr/>
          <p:nvPr/>
        </p:nvSpPr>
        <p:spPr>
          <a:xfrm>
            <a:off x="3448349" y="5201734"/>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65" name="Google Shape;265;p10"/>
          <p:cNvSpPr/>
          <p:nvPr/>
        </p:nvSpPr>
        <p:spPr>
          <a:xfrm>
            <a:off x="3588608" y="5273754"/>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66" name="Google Shape;266;p10"/>
          <p:cNvSpPr/>
          <p:nvPr/>
        </p:nvSpPr>
        <p:spPr>
          <a:xfrm>
            <a:off x="3837005" y="5149203"/>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67" name="Google Shape;267;p10"/>
          <p:cNvSpPr/>
          <p:nvPr/>
        </p:nvSpPr>
        <p:spPr>
          <a:xfrm>
            <a:off x="3977264" y="5221223"/>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68" name="Google Shape;268;p10"/>
          <p:cNvSpPr/>
          <p:nvPr/>
        </p:nvSpPr>
        <p:spPr>
          <a:xfrm>
            <a:off x="2638138" y="5107604"/>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69" name="Google Shape;269;p10"/>
          <p:cNvSpPr/>
          <p:nvPr/>
        </p:nvSpPr>
        <p:spPr>
          <a:xfrm>
            <a:off x="3041437" y="5320278"/>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70" name="Google Shape;270;p10"/>
          <p:cNvSpPr/>
          <p:nvPr/>
        </p:nvSpPr>
        <p:spPr>
          <a:xfrm>
            <a:off x="2839037" y="5433308"/>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71" name="Google Shape;271;p10"/>
          <p:cNvSpPr/>
          <p:nvPr/>
        </p:nvSpPr>
        <p:spPr>
          <a:xfrm>
            <a:off x="2118601" y="5379963"/>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72" name="Google Shape;272;p10"/>
          <p:cNvSpPr/>
          <p:nvPr/>
        </p:nvSpPr>
        <p:spPr>
          <a:xfrm>
            <a:off x="3323076" y="5407811"/>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73" name="Google Shape;273;p10"/>
          <p:cNvSpPr/>
          <p:nvPr/>
        </p:nvSpPr>
        <p:spPr>
          <a:xfrm>
            <a:off x="3548105" y="5469301"/>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74" name="Google Shape;274;p10"/>
          <p:cNvSpPr/>
          <p:nvPr/>
        </p:nvSpPr>
        <p:spPr>
          <a:xfrm>
            <a:off x="3913140" y="5350695"/>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75" name="Google Shape;275;p10"/>
          <p:cNvSpPr/>
          <p:nvPr/>
        </p:nvSpPr>
        <p:spPr>
          <a:xfrm>
            <a:off x="4129664" y="5373623"/>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76" name="Google Shape;276;p10"/>
          <p:cNvSpPr/>
          <p:nvPr/>
        </p:nvSpPr>
        <p:spPr>
          <a:xfrm>
            <a:off x="2889037" y="5246934"/>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77" name="Google Shape;277;p10"/>
          <p:cNvSpPr/>
          <p:nvPr/>
        </p:nvSpPr>
        <p:spPr>
          <a:xfrm>
            <a:off x="2295734" y="5465144"/>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78" name="Google Shape;278;p10"/>
          <p:cNvSpPr/>
          <p:nvPr/>
        </p:nvSpPr>
        <p:spPr>
          <a:xfrm>
            <a:off x="2534237" y="5373623"/>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79" name="Google Shape;279;p10"/>
          <p:cNvSpPr/>
          <p:nvPr/>
        </p:nvSpPr>
        <p:spPr>
          <a:xfrm>
            <a:off x="3150691" y="5461156"/>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80" name="Google Shape;280;p10"/>
          <p:cNvSpPr/>
          <p:nvPr/>
        </p:nvSpPr>
        <p:spPr>
          <a:xfrm>
            <a:off x="2059889" y="5177051"/>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81" name="Google Shape;281;p10"/>
          <p:cNvSpPr/>
          <p:nvPr/>
        </p:nvSpPr>
        <p:spPr>
          <a:xfrm>
            <a:off x="3645553" y="5074063"/>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82" name="Google Shape;282;p10"/>
          <p:cNvSpPr/>
          <p:nvPr/>
        </p:nvSpPr>
        <p:spPr>
          <a:xfrm>
            <a:off x="4871018" y="5058835"/>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83" name="Google Shape;283;p10"/>
          <p:cNvSpPr/>
          <p:nvPr/>
        </p:nvSpPr>
        <p:spPr>
          <a:xfrm>
            <a:off x="5121153" y="5312133"/>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84" name="Google Shape;284;p10"/>
          <p:cNvSpPr/>
          <p:nvPr/>
        </p:nvSpPr>
        <p:spPr>
          <a:xfrm>
            <a:off x="4636864" y="5320278"/>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85" name="Google Shape;285;p10"/>
          <p:cNvSpPr/>
          <p:nvPr/>
        </p:nvSpPr>
        <p:spPr>
          <a:xfrm>
            <a:off x="6282614" y="5156637"/>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86" name="Google Shape;286;p10"/>
          <p:cNvSpPr/>
          <p:nvPr/>
        </p:nvSpPr>
        <p:spPr>
          <a:xfrm>
            <a:off x="4796118" y="5195726"/>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87" name="Google Shape;287;p10"/>
          <p:cNvSpPr/>
          <p:nvPr/>
        </p:nvSpPr>
        <p:spPr>
          <a:xfrm>
            <a:off x="5280407" y="5187581"/>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88" name="Google Shape;288;p10"/>
          <p:cNvSpPr/>
          <p:nvPr/>
        </p:nvSpPr>
        <p:spPr>
          <a:xfrm>
            <a:off x="5725269" y="5065918"/>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89" name="Google Shape;289;p10"/>
          <p:cNvSpPr/>
          <p:nvPr/>
        </p:nvSpPr>
        <p:spPr>
          <a:xfrm>
            <a:off x="6422873" y="5228657"/>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90" name="Google Shape;290;p10"/>
          <p:cNvSpPr/>
          <p:nvPr/>
        </p:nvSpPr>
        <p:spPr>
          <a:xfrm>
            <a:off x="5972618" y="5082311"/>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91" name="Google Shape;291;p10"/>
          <p:cNvSpPr/>
          <p:nvPr/>
        </p:nvSpPr>
        <p:spPr>
          <a:xfrm>
            <a:off x="5915673" y="5282002"/>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92" name="Google Shape;292;p10"/>
          <p:cNvSpPr/>
          <p:nvPr/>
        </p:nvSpPr>
        <p:spPr>
          <a:xfrm>
            <a:off x="6068073" y="5434402"/>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93" name="Google Shape;293;p10"/>
          <p:cNvSpPr/>
          <p:nvPr/>
        </p:nvSpPr>
        <p:spPr>
          <a:xfrm>
            <a:off x="6220473" y="5341687"/>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94" name="Google Shape;294;p10"/>
          <p:cNvSpPr/>
          <p:nvPr/>
        </p:nvSpPr>
        <p:spPr>
          <a:xfrm>
            <a:off x="6372873" y="5494087"/>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95" name="Google Shape;295;p10"/>
          <p:cNvSpPr/>
          <p:nvPr/>
        </p:nvSpPr>
        <p:spPr>
          <a:xfrm>
            <a:off x="4344205" y="5095858"/>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96" name="Google Shape;296;p10"/>
          <p:cNvSpPr/>
          <p:nvPr/>
        </p:nvSpPr>
        <p:spPr>
          <a:xfrm>
            <a:off x="4484464" y="5167878"/>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97" name="Google Shape;297;p10"/>
          <p:cNvSpPr/>
          <p:nvPr/>
        </p:nvSpPr>
        <p:spPr>
          <a:xfrm>
            <a:off x="4921841" y="5312133"/>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98" name="Google Shape;298;p10"/>
          <p:cNvSpPr/>
          <p:nvPr/>
        </p:nvSpPr>
        <p:spPr>
          <a:xfrm>
            <a:off x="4282064" y="5280908"/>
            <a:ext cx="109254" cy="106690"/>
          </a:xfrm>
          <a:prstGeom prst="flowChartConnec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299" name="Google Shape;299;p10"/>
          <p:cNvSpPr/>
          <p:nvPr/>
        </p:nvSpPr>
        <p:spPr>
          <a:xfrm>
            <a:off x="5230407" y="5453011"/>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00" name="Google Shape;300;p10"/>
          <p:cNvSpPr/>
          <p:nvPr/>
        </p:nvSpPr>
        <p:spPr>
          <a:xfrm>
            <a:off x="2885796" y="5113612"/>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01" name="Google Shape;301;p10"/>
          <p:cNvSpPr/>
          <p:nvPr/>
        </p:nvSpPr>
        <p:spPr>
          <a:xfrm>
            <a:off x="4434464" y="5433308"/>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02" name="Google Shape;302;p10"/>
          <p:cNvSpPr/>
          <p:nvPr/>
        </p:nvSpPr>
        <p:spPr>
          <a:xfrm>
            <a:off x="5627821" y="5461156"/>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03" name="Google Shape;303;p10"/>
          <p:cNvSpPr/>
          <p:nvPr/>
        </p:nvSpPr>
        <p:spPr>
          <a:xfrm>
            <a:off x="5528065" y="5193589"/>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04" name="Google Shape;304;p10"/>
          <p:cNvSpPr/>
          <p:nvPr/>
        </p:nvSpPr>
        <p:spPr>
          <a:xfrm>
            <a:off x="5668324" y="5265609"/>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05" name="Google Shape;305;p10"/>
          <p:cNvSpPr/>
          <p:nvPr/>
        </p:nvSpPr>
        <p:spPr>
          <a:xfrm>
            <a:off x="5239013" y="5065918"/>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06" name="Google Shape;306;p10"/>
          <p:cNvSpPr txBox="1"/>
          <p:nvPr>
            <p:ph type="title"/>
          </p:nvPr>
        </p:nvSpPr>
        <p:spPr>
          <a:xfrm>
            <a:off x="1115616" y="44624"/>
            <a:ext cx="7931224" cy="11665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Detection method (1)</a:t>
            </a:r>
            <a:endParaRPr/>
          </a:p>
        </p:txBody>
      </p:sp>
      <p:sp>
        <p:nvSpPr>
          <p:cNvPr id="307" name="Google Shape;307;p10"/>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08" name="Google Shape;308;p10"/>
          <p:cNvSpPr txBox="1"/>
          <p:nvPr/>
        </p:nvSpPr>
        <p:spPr>
          <a:xfrm>
            <a:off x="603720" y="1293103"/>
            <a:ext cx="8363222" cy="475252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3200"/>
              <a:buFont typeface="Noto Sans Symbols"/>
              <a:buChar char="●"/>
            </a:pPr>
            <a:r>
              <a:rPr lang="en-US" sz="3200">
                <a:solidFill>
                  <a:srgbClr val="515151"/>
                </a:solidFill>
                <a:latin typeface="Quattrocento Sans"/>
                <a:ea typeface="Quattrocento Sans"/>
                <a:cs typeface="Quattrocento Sans"/>
                <a:sym typeface="Quattrocento Sans"/>
              </a:rPr>
              <a:t>Using the k-means method</a:t>
            </a:r>
            <a:endParaRPr/>
          </a:p>
          <a:p>
            <a:pPr indent="-285750" lvl="1" marL="742950" marR="0" rtl="0" algn="l">
              <a:spcBef>
                <a:spcPts val="560"/>
              </a:spcBef>
              <a:spcAft>
                <a:spcPts val="0"/>
              </a:spcAft>
              <a:buClr>
                <a:srgbClr val="515151"/>
              </a:buClr>
              <a:buSzPts val="2800"/>
              <a:buFont typeface="Arial"/>
              <a:buChar char="–"/>
            </a:pPr>
            <a:r>
              <a:rPr b="0" i="0" lang="en-US" sz="2800" u="none" cap="none" strike="noStrike">
                <a:solidFill>
                  <a:srgbClr val="515151"/>
                </a:solidFill>
                <a:latin typeface="Quattrocento Sans"/>
                <a:ea typeface="Quattrocento Sans"/>
                <a:cs typeface="Quattrocento Sans"/>
                <a:sym typeface="Quattrocento Sans"/>
              </a:rPr>
              <a:t>There are two groups to divide</a:t>
            </a:r>
            <a:endParaRPr/>
          </a:p>
          <a:p>
            <a:pPr indent="-285750" lvl="1" marL="742950" marR="0" rtl="0" algn="l">
              <a:spcBef>
                <a:spcPts val="560"/>
              </a:spcBef>
              <a:spcAft>
                <a:spcPts val="0"/>
              </a:spcAft>
              <a:buClr>
                <a:srgbClr val="515151"/>
              </a:buClr>
              <a:buSzPts val="2800"/>
              <a:buFont typeface="Arial"/>
              <a:buChar char="–"/>
            </a:pPr>
            <a:r>
              <a:rPr b="0" i="0" lang="en-US" sz="2800" u="none" cap="none" strike="noStrike">
                <a:solidFill>
                  <a:srgbClr val="515151"/>
                </a:solidFill>
                <a:latin typeface="Quattrocento Sans"/>
                <a:ea typeface="Quattrocento Sans"/>
                <a:cs typeface="Quattrocento Sans"/>
                <a:sym typeface="Quattrocento Sans"/>
              </a:rPr>
              <a:t>Applies to normal/attack data</a:t>
            </a:r>
            <a:endParaRPr/>
          </a:p>
          <a:p>
            <a:pPr indent="-285750" lvl="1" marL="742950" marR="0" rtl="0" algn="l">
              <a:spcBef>
                <a:spcPts val="560"/>
              </a:spcBef>
              <a:spcAft>
                <a:spcPts val="0"/>
              </a:spcAft>
              <a:buClr>
                <a:srgbClr val="515151"/>
              </a:buClr>
              <a:buSzPts val="2800"/>
              <a:buFont typeface="Arial"/>
              <a:buChar char="–"/>
            </a:pPr>
            <a:r>
              <a:rPr b="1" i="0" lang="en-US" sz="2800" u="none" cap="none" strike="noStrike">
                <a:solidFill>
                  <a:srgbClr val="515151"/>
                </a:solidFill>
                <a:latin typeface="Quattrocento Sans"/>
                <a:ea typeface="Quattrocento Sans"/>
                <a:cs typeface="Quattrocento Sans"/>
                <a:sym typeface="Quattrocento Sans"/>
              </a:rPr>
              <a:t>Find the y-axis ratio of the centroid coordinates</a:t>
            </a:r>
            <a:endParaRPr b="0" i="0" sz="2800" u="none" cap="none" strike="noStrike">
              <a:solidFill>
                <a:srgbClr val="515151"/>
              </a:solidFill>
              <a:latin typeface="Quattrocento Sans"/>
              <a:ea typeface="Quattrocento Sans"/>
              <a:cs typeface="Quattrocento Sans"/>
              <a:sym typeface="Quattrocento Sans"/>
            </a:endParaRPr>
          </a:p>
        </p:txBody>
      </p:sp>
      <p:cxnSp>
        <p:nvCxnSpPr>
          <p:cNvPr id="309" name="Google Shape;309;p10"/>
          <p:cNvCxnSpPr/>
          <p:nvPr/>
        </p:nvCxnSpPr>
        <p:spPr>
          <a:xfrm rot="10800000">
            <a:off x="1979712" y="3984391"/>
            <a:ext cx="0" cy="2052000"/>
          </a:xfrm>
          <a:prstGeom prst="straightConnector1">
            <a:avLst/>
          </a:prstGeom>
          <a:noFill/>
          <a:ln cap="sq" cmpd="sng" w="38100">
            <a:solidFill>
              <a:schemeClr val="accent1"/>
            </a:solidFill>
            <a:prstDash val="solid"/>
            <a:miter lim="800000"/>
            <a:headEnd len="sm" w="sm" type="none"/>
            <a:tailEnd len="med" w="med" type="triangle"/>
          </a:ln>
        </p:spPr>
      </p:cxnSp>
      <p:cxnSp>
        <p:nvCxnSpPr>
          <p:cNvPr id="310" name="Google Shape;310;p10"/>
          <p:cNvCxnSpPr/>
          <p:nvPr/>
        </p:nvCxnSpPr>
        <p:spPr>
          <a:xfrm>
            <a:off x="1979712" y="6045631"/>
            <a:ext cx="5004000" cy="0"/>
          </a:xfrm>
          <a:prstGeom prst="straightConnector1">
            <a:avLst/>
          </a:prstGeom>
          <a:noFill/>
          <a:ln cap="sq" cmpd="sng" w="38100">
            <a:solidFill>
              <a:schemeClr val="accent1"/>
            </a:solidFill>
            <a:prstDash val="solid"/>
            <a:miter lim="800000"/>
            <a:headEnd len="sm" w="sm" type="none"/>
            <a:tailEnd len="med" w="med" type="triangle"/>
          </a:ln>
        </p:spPr>
      </p:cxnSp>
      <p:sp>
        <p:nvSpPr>
          <p:cNvPr id="311" name="Google Shape;311;p10"/>
          <p:cNvSpPr/>
          <p:nvPr/>
        </p:nvSpPr>
        <p:spPr>
          <a:xfrm>
            <a:off x="2476958" y="4292123"/>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12" name="Google Shape;312;p10"/>
          <p:cNvSpPr/>
          <p:nvPr/>
        </p:nvSpPr>
        <p:spPr>
          <a:xfrm>
            <a:off x="2691499" y="4376198"/>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13" name="Google Shape;313;p10"/>
          <p:cNvSpPr/>
          <p:nvPr/>
        </p:nvSpPr>
        <p:spPr>
          <a:xfrm>
            <a:off x="3478178" y="4376198"/>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14" name="Google Shape;314;p10"/>
          <p:cNvSpPr/>
          <p:nvPr/>
        </p:nvSpPr>
        <p:spPr>
          <a:xfrm>
            <a:off x="3249505" y="4351469"/>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15" name="Google Shape;315;p10"/>
          <p:cNvSpPr/>
          <p:nvPr/>
        </p:nvSpPr>
        <p:spPr>
          <a:xfrm>
            <a:off x="2125369" y="4271344"/>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16" name="Google Shape;316;p10"/>
          <p:cNvSpPr/>
          <p:nvPr/>
        </p:nvSpPr>
        <p:spPr>
          <a:xfrm>
            <a:off x="4286926" y="4376198"/>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17" name="Google Shape;317;p10"/>
          <p:cNvSpPr/>
          <p:nvPr/>
        </p:nvSpPr>
        <p:spPr>
          <a:xfrm>
            <a:off x="3985349" y="4293103"/>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18" name="Google Shape;318;p10"/>
          <p:cNvSpPr/>
          <p:nvPr/>
        </p:nvSpPr>
        <p:spPr>
          <a:xfrm>
            <a:off x="2576306" y="4687788"/>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19" name="Google Shape;319;p10"/>
          <p:cNvSpPr/>
          <p:nvPr/>
        </p:nvSpPr>
        <p:spPr>
          <a:xfrm>
            <a:off x="3434296" y="4641177"/>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20" name="Google Shape;320;p10"/>
          <p:cNvSpPr/>
          <p:nvPr/>
        </p:nvSpPr>
        <p:spPr>
          <a:xfrm>
            <a:off x="4844932" y="4351469"/>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21" name="Google Shape;321;p10"/>
          <p:cNvSpPr/>
          <p:nvPr/>
        </p:nvSpPr>
        <p:spPr>
          <a:xfrm>
            <a:off x="4459859" y="4305558"/>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22" name="Google Shape;322;p10"/>
          <p:cNvSpPr/>
          <p:nvPr/>
        </p:nvSpPr>
        <p:spPr>
          <a:xfrm>
            <a:off x="5685425" y="4389034"/>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23" name="Google Shape;323;p10"/>
          <p:cNvSpPr/>
          <p:nvPr/>
        </p:nvSpPr>
        <p:spPr>
          <a:xfrm>
            <a:off x="5329221" y="4343324"/>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24" name="Google Shape;324;p10"/>
          <p:cNvSpPr/>
          <p:nvPr/>
        </p:nvSpPr>
        <p:spPr>
          <a:xfrm>
            <a:off x="5463272" y="5377942"/>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25" name="Google Shape;325;p10"/>
          <p:cNvSpPr/>
          <p:nvPr/>
        </p:nvSpPr>
        <p:spPr>
          <a:xfrm>
            <a:off x="2898107" y="4334178"/>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26" name="Google Shape;326;p10"/>
          <p:cNvSpPr txBox="1"/>
          <p:nvPr/>
        </p:nvSpPr>
        <p:spPr>
          <a:xfrm rot="-5400000">
            <a:off x="945287" y="4699852"/>
            <a:ext cx="144804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4D4D4D"/>
                </a:solidFill>
                <a:latin typeface="Quattrocento Sans"/>
                <a:ea typeface="Quattrocento Sans"/>
                <a:cs typeface="Quattrocento Sans"/>
                <a:sym typeface="Quattrocento Sans"/>
              </a:rPr>
              <a:t>RTT [ms]</a:t>
            </a:r>
            <a:endParaRPr b="1" sz="2000">
              <a:solidFill>
                <a:srgbClr val="4D4D4D"/>
              </a:solidFill>
              <a:latin typeface="Quattrocento Sans"/>
              <a:ea typeface="Quattrocento Sans"/>
              <a:cs typeface="Quattrocento Sans"/>
              <a:sym typeface="Quattrocento Sans"/>
            </a:endParaRPr>
          </a:p>
        </p:txBody>
      </p:sp>
      <p:sp>
        <p:nvSpPr>
          <p:cNvPr id="327" name="Google Shape;327;p10"/>
          <p:cNvSpPr txBox="1"/>
          <p:nvPr/>
        </p:nvSpPr>
        <p:spPr>
          <a:xfrm>
            <a:off x="3199992" y="6072741"/>
            <a:ext cx="256343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4D4D4D"/>
                </a:solidFill>
                <a:latin typeface="Quattrocento Sans"/>
                <a:ea typeface="Quattrocento Sans"/>
                <a:cs typeface="Quattrocento Sans"/>
                <a:sym typeface="Quattrocento Sans"/>
              </a:rPr>
              <a:t>Number of packets</a:t>
            </a:r>
            <a:endParaRPr/>
          </a:p>
        </p:txBody>
      </p:sp>
      <p:sp>
        <p:nvSpPr>
          <p:cNvPr id="328" name="Google Shape;328;p10"/>
          <p:cNvSpPr/>
          <p:nvPr/>
        </p:nvSpPr>
        <p:spPr>
          <a:xfrm>
            <a:off x="2750753" y="4546129"/>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29" name="Google Shape;329;p10"/>
          <p:cNvSpPr/>
          <p:nvPr/>
        </p:nvSpPr>
        <p:spPr>
          <a:xfrm>
            <a:off x="2440757" y="4471803"/>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30" name="Google Shape;330;p10"/>
          <p:cNvSpPr/>
          <p:nvPr/>
        </p:nvSpPr>
        <p:spPr>
          <a:xfrm>
            <a:off x="4872993" y="4509106"/>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31" name="Google Shape;331;p10"/>
          <p:cNvSpPr/>
          <p:nvPr/>
        </p:nvSpPr>
        <p:spPr>
          <a:xfrm>
            <a:off x="3354967" y="4492784"/>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32" name="Google Shape;332;p10"/>
          <p:cNvSpPr/>
          <p:nvPr/>
        </p:nvSpPr>
        <p:spPr>
          <a:xfrm>
            <a:off x="3062407" y="4573977"/>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33" name="Google Shape;333;p10"/>
          <p:cNvSpPr/>
          <p:nvPr/>
        </p:nvSpPr>
        <p:spPr>
          <a:xfrm>
            <a:off x="2998763" y="4447074"/>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34" name="Google Shape;334;p10"/>
          <p:cNvSpPr/>
          <p:nvPr/>
        </p:nvSpPr>
        <p:spPr>
          <a:xfrm>
            <a:off x="2188203" y="4641177"/>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35" name="Google Shape;335;p10"/>
          <p:cNvSpPr/>
          <p:nvPr/>
        </p:nvSpPr>
        <p:spPr>
          <a:xfrm>
            <a:off x="2059889" y="4439439"/>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36" name="Google Shape;336;p10"/>
          <p:cNvSpPr/>
          <p:nvPr/>
        </p:nvSpPr>
        <p:spPr>
          <a:xfrm>
            <a:off x="3647528" y="4524334"/>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37" name="Google Shape;337;p10"/>
          <p:cNvSpPr/>
          <p:nvPr/>
        </p:nvSpPr>
        <p:spPr>
          <a:xfrm>
            <a:off x="4346180" y="4546129"/>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38" name="Google Shape;338;p10"/>
          <p:cNvSpPr/>
          <p:nvPr/>
        </p:nvSpPr>
        <p:spPr>
          <a:xfrm>
            <a:off x="4486439" y="4618149"/>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39" name="Google Shape;339;p10"/>
          <p:cNvSpPr/>
          <p:nvPr/>
        </p:nvSpPr>
        <p:spPr>
          <a:xfrm>
            <a:off x="4036184" y="4471803"/>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40" name="Google Shape;340;p10"/>
          <p:cNvSpPr/>
          <p:nvPr/>
        </p:nvSpPr>
        <p:spPr>
          <a:xfrm>
            <a:off x="3838980" y="4599474"/>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41" name="Google Shape;341;p10"/>
          <p:cNvSpPr/>
          <p:nvPr/>
        </p:nvSpPr>
        <p:spPr>
          <a:xfrm>
            <a:off x="4657834" y="4573977"/>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42" name="Google Shape;342;p10"/>
          <p:cNvSpPr/>
          <p:nvPr/>
        </p:nvSpPr>
        <p:spPr>
          <a:xfrm>
            <a:off x="5092942" y="4291585"/>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43" name="Google Shape;343;p10"/>
          <p:cNvSpPr/>
          <p:nvPr/>
        </p:nvSpPr>
        <p:spPr>
          <a:xfrm>
            <a:off x="5434683" y="4484639"/>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44" name="Google Shape;344;p10"/>
          <p:cNvSpPr/>
          <p:nvPr/>
        </p:nvSpPr>
        <p:spPr>
          <a:xfrm>
            <a:off x="5078479" y="4438929"/>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45" name="Google Shape;345;p10"/>
          <p:cNvSpPr/>
          <p:nvPr/>
        </p:nvSpPr>
        <p:spPr>
          <a:xfrm>
            <a:off x="5727244" y="4516189"/>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46" name="Google Shape;346;p10"/>
          <p:cNvSpPr/>
          <p:nvPr/>
        </p:nvSpPr>
        <p:spPr>
          <a:xfrm>
            <a:off x="6284589" y="4606908"/>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47" name="Google Shape;347;p10"/>
          <p:cNvSpPr/>
          <p:nvPr/>
        </p:nvSpPr>
        <p:spPr>
          <a:xfrm>
            <a:off x="5974593" y="4532582"/>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48" name="Google Shape;348;p10"/>
          <p:cNvSpPr/>
          <p:nvPr/>
        </p:nvSpPr>
        <p:spPr>
          <a:xfrm>
            <a:off x="6503120" y="4606908"/>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49" name="Google Shape;349;p10"/>
          <p:cNvSpPr/>
          <p:nvPr/>
        </p:nvSpPr>
        <p:spPr>
          <a:xfrm>
            <a:off x="5240988" y="4516189"/>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50" name="Google Shape;350;p10"/>
          <p:cNvSpPr/>
          <p:nvPr/>
        </p:nvSpPr>
        <p:spPr>
          <a:xfrm>
            <a:off x="5138851" y="4629586"/>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51" name="Google Shape;351;p10"/>
          <p:cNvSpPr/>
          <p:nvPr/>
        </p:nvSpPr>
        <p:spPr>
          <a:xfrm>
            <a:off x="6122046" y="4288202"/>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52" name="Google Shape;352;p10"/>
          <p:cNvSpPr/>
          <p:nvPr/>
        </p:nvSpPr>
        <p:spPr>
          <a:xfrm>
            <a:off x="5604905" y="4674304"/>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53" name="Google Shape;353;p10"/>
          <p:cNvSpPr/>
          <p:nvPr/>
        </p:nvSpPr>
        <p:spPr>
          <a:xfrm>
            <a:off x="6334589" y="4313064"/>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54" name="Google Shape;354;p10"/>
          <p:cNvSpPr/>
          <p:nvPr/>
        </p:nvSpPr>
        <p:spPr>
          <a:xfrm>
            <a:off x="3774630" y="4466369"/>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55" name="Google Shape;355;p10"/>
          <p:cNvSpPr/>
          <p:nvPr/>
        </p:nvSpPr>
        <p:spPr>
          <a:xfrm>
            <a:off x="2891012" y="4658542"/>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56" name="Google Shape;356;p10"/>
          <p:cNvSpPr/>
          <p:nvPr/>
        </p:nvSpPr>
        <p:spPr>
          <a:xfrm>
            <a:off x="3204681" y="4606908"/>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57" name="Google Shape;357;p10"/>
          <p:cNvSpPr/>
          <p:nvPr/>
        </p:nvSpPr>
        <p:spPr>
          <a:xfrm>
            <a:off x="2356715" y="4616486"/>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58" name="Google Shape;358;p10"/>
          <p:cNvSpPr/>
          <p:nvPr/>
        </p:nvSpPr>
        <p:spPr>
          <a:xfrm>
            <a:off x="4127012" y="4606908"/>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59" name="Google Shape;359;p10"/>
          <p:cNvSpPr/>
          <p:nvPr/>
        </p:nvSpPr>
        <p:spPr>
          <a:xfrm>
            <a:off x="4843715" y="4658498"/>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60" name="Google Shape;360;p10"/>
          <p:cNvSpPr/>
          <p:nvPr/>
        </p:nvSpPr>
        <p:spPr>
          <a:xfrm>
            <a:off x="5366048" y="4634031"/>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61" name="Google Shape;361;p10"/>
          <p:cNvSpPr/>
          <p:nvPr/>
        </p:nvSpPr>
        <p:spPr>
          <a:xfrm>
            <a:off x="2246369" y="4436482"/>
            <a:ext cx="109254" cy="106690"/>
          </a:xfrm>
          <a:prstGeom prst="flowChart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62" name="Google Shape;362;p10"/>
          <p:cNvSpPr/>
          <p:nvPr/>
        </p:nvSpPr>
        <p:spPr>
          <a:xfrm>
            <a:off x="5465924" y="5378639"/>
            <a:ext cx="109254" cy="106690"/>
          </a:xfrm>
          <a:prstGeom prst="flowChartConnector">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63" name="Google Shape;363;p10"/>
          <p:cNvSpPr/>
          <p:nvPr/>
        </p:nvSpPr>
        <p:spPr>
          <a:xfrm>
            <a:off x="4175252" y="4429543"/>
            <a:ext cx="109254" cy="106690"/>
          </a:xfrm>
          <a:prstGeom prst="flowChartConnec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cxnSp>
        <p:nvCxnSpPr>
          <p:cNvPr id="364" name="Google Shape;364;p10"/>
          <p:cNvCxnSpPr/>
          <p:nvPr/>
        </p:nvCxnSpPr>
        <p:spPr>
          <a:xfrm>
            <a:off x="4248457" y="4547281"/>
            <a:ext cx="56104" cy="715349"/>
          </a:xfrm>
          <a:prstGeom prst="straightConnector1">
            <a:avLst/>
          </a:prstGeom>
          <a:noFill/>
          <a:ln cap="flat" cmpd="sng" w="19050">
            <a:solidFill>
              <a:srgbClr val="FD3939"/>
            </a:solidFill>
            <a:prstDash val="solid"/>
            <a:round/>
            <a:headEnd len="med" w="med" type="triangle"/>
            <a:tailEnd len="med" w="med" type="triangle"/>
          </a:ln>
        </p:spPr>
      </p:cxnSp>
      <p:sp>
        <p:nvSpPr>
          <p:cNvPr id="365" name="Google Shape;365;p10"/>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1"/>
          <p:cNvSpPr txBox="1"/>
          <p:nvPr>
            <p:ph type="title"/>
          </p:nvPr>
        </p:nvSpPr>
        <p:spPr>
          <a:xfrm>
            <a:off x="1115616" y="44624"/>
            <a:ext cx="7931224" cy="11665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Detection method (2)</a:t>
            </a:r>
            <a:endParaRPr/>
          </a:p>
        </p:txBody>
      </p:sp>
      <p:sp>
        <p:nvSpPr>
          <p:cNvPr id="372" name="Google Shape;372;p11"/>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73" name="Google Shape;373;p11"/>
          <p:cNvSpPr txBox="1"/>
          <p:nvPr/>
        </p:nvSpPr>
        <p:spPr>
          <a:xfrm>
            <a:off x="488404" y="1124744"/>
            <a:ext cx="8291214" cy="536461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3200"/>
              <a:buFont typeface="Noto Sans Symbols"/>
              <a:buChar char="●"/>
            </a:pPr>
            <a:r>
              <a:rPr lang="en-US" sz="3200">
                <a:solidFill>
                  <a:srgbClr val="515151"/>
                </a:solidFill>
                <a:latin typeface="Quattrocento Sans"/>
                <a:ea typeface="Quattrocento Sans"/>
                <a:cs typeface="Quattrocento Sans"/>
                <a:sym typeface="Quattrocento Sans"/>
              </a:rPr>
              <a:t>Calculate y-axis ratio of center of gravity point from normal data</a:t>
            </a:r>
            <a:br>
              <a:rPr lang="en-US" sz="3200">
                <a:solidFill>
                  <a:srgbClr val="515151"/>
                </a:solidFill>
                <a:latin typeface="Quattrocento Sans"/>
                <a:ea typeface="Quattrocento Sans"/>
                <a:cs typeface="Quattrocento Sans"/>
                <a:sym typeface="Quattrocento Sans"/>
              </a:rPr>
            </a:br>
            <a:r>
              <a:rPr lang="en-US" sz="3200">
                <a:solidFill>
                  <a:srgbClr val="515151"/>
                </a:solidFill>
                <a:latin typeface="Quattrocento Sans"/>
                <a:ea typeface="Quattrocento Sans"/>
                <a:cs typeface="Quattrocento Sans"/>
                <a:sym typeface="Quattrocento Sans"/>
              </a:rPr>
              <a:t>➡ Threshold value</a:t>
            </a:r>
            <a:endParaRPr sz="3200">
              <a:solidFill>
                <a:srgbClr val="515151"/>
              </a:solidFill>
              <a:latin typeface="Quattrocento Sans"/>
              <a:ea typeface="Quattrocento Sans"/>
              <a:cs typeface="Quattrocento Sans"/>
              <a:sym typeface="Quattrocento Sans"/>
            </a:endParaRPr>
          </a:p>
          <a:p>
            <a:pPr indent="-241300" lvl="0" marL="342900" marR="0" rtl="0" algn="l">
              <a:spcBef>
                <a:spcPts val="320"/>
              </a:spcBef>
              <a:spcAft>
                <a:spcPts val="0"/>
              </a:spcAft>
              <a:buClr>
                <a:schemeClr val="accent1"/>
              </a:buClr>
              <a:buSzPts val="1600"/>
              <a:buFont typeface="Noto Sans Symbols"/>
              <a:buNone/>
            </a:pPr>
            <a:r>
              <a:t/>
            </a:r>
            <a:endParaRPr sz="1600">
              <a:solidFill>
                <a:srgbClr val="515151"/>
              </a:solidFill>
              <a:latin typeface="Quattrocento Sans"/>
              <a:ea typeface="Quattrocento Sans"/>
              <a:cs typeface="Quattrocento Sans"/>
              <a:sym typeface="Quattrocento Sans"/>
            </a:endParaRPr>
          </a:p>
          <a:p>
            <a:pPr indent="-342900" lvl="0" marL="342900" marR="0" rtl="0" algn="l">
              <a:spcBef>
                <a:spcPts val="640"/>
              </a:spcBef>
              <a:spcAft>
                <a:spcPts val="0"/>
              </a:spcAft>
              <a:buClr>
                <a:schemeClr val="accent1"/>
              </a:buClr>
              <a:buSzPts val="3200"/>
              <a:buFont typeface="Noto Sans Symbols"/>
              <a:buChar char="●"/>
            </a:pPr>
            <a:r>
              <a:rPr lang="en-US" sz="3200">
                <a:solidFill>
                  <a:srgbClr val="515151"/>
                </a:solidFill>
                <a:latin typeface="Quattrocento Sans"/>
                <a:ea typeface="Quattrocento Sans"/>
                <a:cs typeface="Quattrocento Sans"/>
                <a:sym typeface="Quattrocento Sans"/>
              </a:rPr>
              <a:t>Legal AP</a:t>
            </a:r>
            <a:endParaRPr/>
          </a:p>
          <a:p>
            <a:pPr indent="-285750" lvl="1" marL="742950" marR="0" rtl="0" algn="l">
              <a:spcBef>
                <a:spcPts val="560"/>
              </a:spcBef>
              <a:spcAft>
                <a:spcPts val="0"/>
              </a:spcAft>
              <a:buClr>
                <a:srgbClr val="515151"/>
              </a:buClr>
              <a:buSzPts val="2800"/>
              <a:buFont typeface="Arial"/>
              <a:buChar char="–"/>
            </a:pPr>
            <a:r>
              <a:rPr b="0" i="0" lang="en-US" sz="2800" u="none" cap="none" strike="noStrike">
                <a:solidFill>
                  <a:srgbClr val="515151"/>
                </a:solidFill>
                <a:latin typeface="Quattrocento Sans"/>
                <a:ea typeface="Quattrocento Sans"/>
                <a:cs typeface="Quattrocento Sans"/>
                <a:sym typeface="Quattrocento Sans"/>
              </a:rPr>
              <a:t>The y-axis ratio calculated </a:t>
            </a:r>
            <a:br>
              <a:rPr b="0" i="0" lang="en-US" sz="2800" u="none" cap="none" strike="noStrike">
                <a:solidFill>
                  <a:srgbClr val="515151"/>
                </a:solidFill>
                <a:latin typeface="Quattrocento Sans"/>
                <a:ea typeface="Quattrocento Sans"/>
                <a:cs typeface="Quattrocento Sans"/>
                <a:sym typeface="Quattrocento Sans"/>
              </a:rPr>
            </a:br>
            <a:r>
              <a:rPr b="0" i="0" lang="en-US" sz="2800" u="none" cap="none" strike="noStrike">
                <a:solidFill>
                  <a:srgbClr val="515151"/>
                </a:solidFill>
                <a:latin typeface="Quattrocento Sans"/>
                <a:ea typeface="Quattrocento Sans"/>
                <a:cs typeface="Quattrocento Sans"/>
                <a:sym typeface="Quattrocento Sans"/>
              </a:rPr>
              <a:t>from the normal data</a:t>
            </a:r>
            <a:endParaRPr b="0" i="0" sz="2800" u="none" cap="none" strike="noStrike">
              <a:solidFill>
                <a:srgbClr val="515151"/>
              </a:solidFill>
              <a:latin typeface="Quattrocento Sans"/>
              <a:ea typeface="Quattrocento Sans"/>
              <a:cs typeface="Quattrocento Sans"/>
              <a:sym typeface="Quattrocento Sans"/>
            </a:endParaRPr>
          </a:p>
          <a:p>
            <a:pPr indent="-241300" lvl="0" marL="342900" marR="0" rtl="0" algn="l">
              <a:spcBef>
                <a:spcPts val="320"/>
              </a:spcBef>
              <a:spcAft>
                <a:spcPts val="0"/>
              </a:spcAft>
              <a:buClr>
                <a:schemeClr val="accent1"/>
              </a:buClr>
              <a:buSzPts val="1600"/>
              <a:buFont typeface="Noto Sans Symbols"/>
              <a:buNone/>
            </a:pPr>
            <a:r>
              <a:t/>
            </a:r>
            <a:endParaRPr sz="1600">
              <a:solidFill>
                <a:srgbClr val="515151"/>
              </a:solidFill>
              <a:latin typeface="Quattrocento Sans"/>
              <a:ea typeface="Quattrocento Sans"/>
              <a:cs typeface="Quattrocento Sans"/>
              <a:sym typeface="Quattrocento Sans"/>
            </a:endParaRPr>
          </a:p>
          <a:p>
            <a:pPr indent="-342900" lvl="0" marL="342900" marR="0" rtl="0" algn="l">
              <a:spcBef>
                <a:spcPts val="640"/>
              </a:spcBef>
              <a:spcAft>
                <a:spcPts val="0"/>
              </a:spcAft>
              <a:buClr>
                <a:schemeClr val="accent1"/>
              </a:buClr>
              <a:buSzPts val="3200"/>
              <a:buFont typeface="Noto Sans Symbols"/>
              <a:buChar char="●"/>
            </a:pPr>
            <a:r>
              <a:rPr lang="en-US" sz="3200">
                <a:solidFill>
                  <a:srgbClr val="515151"/>
                </a:solidFill>
                <a:latin typeface="Quattrocento Sans"/>
                <a:ea typeface="Quattrocento Sans"/>
                <a:cs typeface="Quattrocento Sans"/>
                <a:sym typeface="Quattrocento Sans"/>
              </a:rPr>
              <a:t>Rougue AP</a:t>
            </a:r>
            <a:endParaRPr/>
          </a:p>
          <a:p>
            <a:pPr indent="-285750" lvl="1" marL="742950" marR="0" rtl="0" algn="l">
              <a:spcBef>
                <a:spcPts val="560"/>
              </a:spcBef>
              <a:spcAft>
                <a:spcPts val="0"/>
              </a:spcAft>
              <a:buClr>
                <a:srgbClr val="515151"/>
              </a:buClr>
              <a:buSzPts val="2800"/>
              <a:buFont typeface="Arial"/>
              <a:buChar char="–"/>
            </a:pPr>
            <a:r>
              <a:rPr b="0" i="0" lang="en-US" sz="2800" u="none" cap="none" strike="noStrike">
                <a:solidFill>
                  <a:srgbClr val="515151"/>
                </a:solidFill>
                <a:latin typeface="Quattrocento Sans"/>
                <a:ea typeface="Quattrocento Sans"/>
                <a:cs typeface="Quattrocento Sans"/>
                <a:sym typeface="Quattrocento Sans"/>
              </a:rPr>
              <a:t>The y-axis ratio calculated </a:t>
            </a:r>
            <a:br>
              <a:rPr b="0" i="0" lang="en-US" sz="2800" u="none" cap="none" strike="noStrike">
                <a:solidFill>
                  <a:srgbClr val="515151"/>
                </a:solidFill>
                <a:latin typeface="Quattrocento Sans"/>
                <a:ea typeface="Quattrocento Sans"/>
                <a:cs typeface="Quattrocento Sans"/>
                <a:sym typeface="Quattrocento Sans"/>
              </a:rPr>
            </a:br>
            <a:r>
              <a:rPr b="0" i="0" lang="en-US" sz="2800" u="none" cap="none" strike="noStrike">
                <a:solidFill>
                  <a:srgbClr val="515151"/>
                </a:solidFill>
                <a:latin typeface="Quattrocento Sans"/>
                <a:ea typeface="Quattrocento Sans"/>
                <a:cs typeface="Quattrocento Sans"/>
                <a:sym typeface="Quattrocento Sans"/>
              </a:rPr>
              <a:t>from the attack data</a:t>
            </a:r>
            <a:endParaRPr b="0" i="0" sz="2800" u="none" cap="none" strike="noStrike">
              <a:solidFill>
                <a:srgbClr val="515151"/>
              </a:solidFill>
              <a:latin typeface="Quattrocento Sans"/>
              <a:ea typeface="Quattrocento Sans"/>
              <a:cs typeface="Quattrocento Sans"/>
              <a:sym typeface="Quattrocento Sans"/>
            </a:endParaRPr>
          </a:p>
        </p:txBody>
      </p:sp>
      <p:cxnSp>
        <p:nvCxnSpPr>
          <p:cNvPr id="374" name="Google Shape;374;p11"/>
          <p:cNvCxnSpPr/>
          <p:nvPr/>
        </p:nvCxnSpPr>
        <p:spPr>
          <a:xfrm>
            <a:off x="6372482" y="6200354"/>
            <a:ext cx="2124000" cy="0"/>
          </a:xfrm>
          <a:prstGeom prst="straightConnector1">
            <a:avLst/>
          </a:prstGeom>
          <a:noFill/>
          <a:ln cap="sq" cmpd="sng" w="38100">
            <a:solidFill>
              <a:schemeClr val="accent1"/>
            </a:solidFill>
            <a:prstDash val="solid"/>
            <a:miter lim="800000"/>
            <a:headEnd len="sm" w="sm" type="none"/>
            <a:tailEnd len="med" w="med" type="triangle"/>
          </a:ln>
        </p:spPr>
      </p:cxnSp>
      <p:sp>
        <p:nvSpPr>
          <p:cNvPr id="375" name="Google Shape;375;p11"/>
          <p:cNvSpPr/>
          <p:nvPr/>
        </p:nvSpPr>
        <p:spPr>
          <a:xfrm>
            <a:off x="7099412" y="5713678"/>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76" name="Google Shape;376;p11"/>
          <p:cNvSpPr/>
          <p:nvPr/>
        </p:nvSpPr>
        <p:spPr>
          <a:xfrm>
            <a:off x="6794612" y="5653993"/>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77" name="Google Shape;377;p11"/>
          <p:cNvSpPr/>
          <p:nvPr/>
        </p:nvSpPr>
        <p:spPr>
          <a:xfrm>
            <a:off x="7613466" y="5628496"/>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78" name="Google Shape;378;p11"/>
          <p:cNvSpPr/>
          <p:nvPr/>
        </p:nvSpPr>
        <p:spPr>
          <a:xfrm>
            <a:off x="6651112" y="5544950"/>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79" name="Google Shape;379;p11"/>
          <p:cNvSpPr/>
          <p:nvPr/>
        </p:nvSpPr>
        <p:spPr>
          <a:xfrm>
            <a:off x="7861124" y="5634504"/>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80" name="Google Shape;380;p11"/>
          <p:cNvSpPr/>
          <p:nvPr/>
        </p:nvSpPr>
        <p:spPr>
          <a:xfrm>
            <a:off x="8001383" y="5706524"/>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81" name="Google Shape;381;p11"/>
          <p:cNvSpPr/>
          <p:nvPr/>
        </p:nvSpPr>
        <p:spPr>
          <a:xfrm>
            <a:off x="7050913" y="5540374"/>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82" name="Google Shape;382;p11"/>
          <p:cNvSpPr/>
          <p:nvPr/>
        </p:nvSpPr>
        <p:spPr>
          <a:xfrm>
            <a:off x="7454212" y="5753048"/>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83" name="Google Shape;383;p11"/>
          <p:cNvSpPr/>
          <p:nvPr/>
        </p:nvSpPr>
        <p:spPr>
          <a:xfrm>
            <a:off x="7251812" y="5866078"/>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84" name="Google Shape;384;p11"/>
          <p:cNvSpPr/>
          <p:nvPr/>
        </p:nvSpPr>
        <p:spPr>
          <a:xfrm>
            <a:off x="6531376" y="5812733"/>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85" name="Google Shape;385;p11"/>
          <p:cNvSpPr/>
          <p:nvPr/>
        </p:nvSpPr>
        <p:spPr>
          <a:xfrm>
            <a:off x="7735851" y="5840581"/>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86" name="Google Shape;386;p11"/>
          <p:cNvSpPr/>
          <p:nvPr/>
        </p:nvSpPr>
        <p:spPr>
          <a:xfrm>
            <a:off x="7960880" y="5902071"/>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87" name="Google Shape;387;p11"/>
          <p:cNvSpPr/>
          <p:nvPr/>
        </p:nvSpPr>
        <p:spPr>
          <a:xfrm>
            <a:off x="6708509" y="5897914"/>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88" name="Google Shape;388;p11"/>
          <p:cNvSpPr/>
          <p:nvPr/>
        </p:nvSpPr>
        <p:spPr>
          <a:xfrm>
            <a:off x="6947012" y="5806393"/>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89" name="Google Shape;389;p11"/>
          <p:cNvSpPr/>
          <p:nvPr/>
        </p:nvSpPr>
        <p:spPr>
          <a:xfrm>
            <a:off x="7563466" y="5893926"/>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90" name="Google Shape;390;p11"/>
          <p:cNvSpPr/>
          <p:nvPr/>
        </p:nvSpPr>
        <p:spPr>
          <a:xfrm>
            <a:off x="6472664" y="5609821"/>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91" name="Google Shape;391;p11"/>
          <p:cNvSpPr/>
          <p:nvPr/>
        </p:nvSpPr>
        <p:spPr>
          <a:xfrm>
            <a:off x="8058328" y="5506833"/>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92" name="Google Shape;392;p11"/>
          <p:cNvSpPr/>
          <p:nvPr/>
        </p:nvSpPr>
        <p:spPr>
          <a:xfrm>
            <a:off x="7414541" y="5552464"/>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cxnSp>
        <p:nvCxnSpPr>
          <p:cNvPr id="393" name="Google Shape;393;p11"/>
          <p:cNvCxnSpPr/>
          <p:nvPr/>
        </p:nvCxnSpPr>
        <p:spPr>
          <a:xfrm rot="10800000">
            <a:off x="6372482" y="4349395"/>
            <a:ext cx="0" cy="1836000"/>
          </a:xfrm>
          <a:prstGeom prst="straightConnector1">
            <a:avLst/>
          </a:prstGeom>
          <a:noFill/>
          <a:ln cap="sq" cmpd="sng" w="38100">
            <a:solidFill>
              <a:schemeClr val="accent1"/>
            </a:solidFill>
            <a:prstDash val="solid"/>
            <a:miter lim="800000"/>
            <a:headEnd len="sm" w="sm" type="none"/>
            <a:tailEnd len="med" w="med" type="triangle"/>
          </a:ln>
        </p:spPr>
      </p:cxnSp>
      <p:sp>
        <p:nvSpPr>
          <p:cNvPr id="394" name="Google Shape;394;p11"/>
          <p:cNvSpPr/>
          <p:nvPr/>
        </p:nvSpPr>
        <p:spPr>
          <a:xfrm>
            <a:off x="6889733" y="4724893"/>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95" name="Google Shape;395;p11"/>
          <p:cNvSpPr/>
          <p:nvPr/>
        </p:nvSpPr>
        <p:spPr>
          <a:xfrm>
            <a:off x="7104274" y="4808968"/>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96" name="Google Shape;396;p11"/>
          <p:cNvSpPr/>
          <p:nvPr/>
        </p:nvSpPr>
        <p:spPr>
          <a:xfrm>
            <a:off x="7890953" y="4808968"/>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97" name="Google Shape;397;p11"/>
          <p:cNvSpPr/>
          <p:nvPr/>
        </p:nvSpPr>
        <p:spPr>
          <a:xfrm>
            <a:off x="7662280" y="4784239"/>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98" name="Google Shape;398;p11"/>
          <p:cNvSpPr/>
          <p:nvPr/>
        </p:nvSpPr>
        <p:spPr>
          <a:xfrm>
            <a:off x="6538144" y="4704114"/>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399" name="Google Shape;399;p11"/>
          <p:cNvSpPr/>
          <p:nvPr/>
        </p:nvSpPr>
        <p:spPr>
          <a:xfrm>
            <a:off x="6989081" y="5120558"/>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00" name="Google Shape;400;p11"/>
          <p:cNvSpPr/>
          <p:nvPr/>
        </p:nvSpPr>
        <p:spPr>
          <a:xfrm>
            <a:off x="7847071" y="5073947"/>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01" name="Google Shape;401;p11"/>
          <p:cNvSpPr/>
          <p:nvPr/>
        </p:nvSpPr>
        <p:spPr>
          <a:xfrm>
            <a:off x="7310882" y="4766948"/>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02" name="Google Shape;402;p11"/>
          <p:cNvSpPr txBox="1"/>
          <p:nvPr/>
        </p:nvSpPr>
        <p:spPr>
          <a:xfrm rot="-5400000">
            <a:off x="5359999" y="5016175"/>
            <a:ext cx="1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D4D4D"/>
                </a:solidFill>
                <a:latin typeface="Quattrocento Sans"/>
                <a:ea typeface="Quattrocento Sans"/>
                <a:cs typeface="Quattrocento Sans"/>
                <a:sym typeface="Quattrocento Sans"/>
              </a:rPr>
              <a:t>RTT [ms]</a:t>
            </a:r>
            <a:endParaRPr b="1" sz="1800">
              <a:solidFill>
                <a:srgbClr val="4D4D4D"/>
              </a:solidFill>
              <a:latin typeface="Quattrocento Sans"/>
              <a:ea typeface="Quattrocento Sans"/>
              <a:cs typeface="Quattrocento Sans"/>
              <a:sym typeface="Quattrocento Sans"/>
            </a:endParaRPr>
          </a:p>
        </p:txBody>
      </p:sp>
      <p:sp>
        <p:nvSpPr>
          <p:cNvPr id="403" name="Google Shape;403;p11"/>
          <p:cNvSpPr/>
          <p:nvPr/>
        </p:nvSpPr>
        <p:spPr>
          <a:xfrm>
            <a:off x="7163528" y="4978899"/>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04" name="Google Shape;404;p11"/>
          <p:cNvSpPr/>
          <p:nvPr/>
        </p:nvSpPr>
        <p:spPr>
          <a:xfrm>
            <a:off x="6853532" y="4904573"/>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05" name="Google Shape;405;p11"/>
          <p:cNvSpPr/>
          <p:nvPr/>
        </p:nvSpPr>
        <p:spPr>
          <a:xfrm>
            <a:off x="7767742" y="4925554"/>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06" name="Google Shape;406;p11"/>
          <p:cNvSpPr/>
          <p:nvPr/>
        </p:nvSpPr>
        <p:spPr>
          <a:xfrm>
            <a:off x="7475182" y="5006747"/>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07" name="Google Shape;407;p11"/>
          <p:cNvSpPr/>
          <p:nvPr/>
        </p:nvSpPr>
        <p:spPr>
          <a:xfrm>
            <a:off x="6600978" y="5073947"/>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08" name="Google Shape;408;p11"/>
          <p:cNvSpPr/>
          <p:nvPr/>
        </p:nvSpPr>
        <p:spPr>
          <a:xfrm>
            <a:off x="6472664" y="4872209"/>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09" name="Google Shape;409;p11"/>
          <p:cNvSpPr/>
          <p:nvPr/>
        </p:nvSpPr>
        <p:spPr>
          <a:xfrm>
            <a:off x="8060303" y="4957104"/>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10" name="Google Shape;410;p11"/>
          <p:cNvSpPr/>
          <p:nvPr/>
        </p:nvSpPr>
        <p:spPr>
          <a:xfrm>
            <a:off x="7303787" y="5091312"/>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11" name="Google Shape;411;p11"/>
          <p:cNvSpPr/>
          <p:nvPr/>
        </p:nvSpPr>
        <p:spPr>
          <a:xfrm>
            <a:off x="7617456" y="5039678"/>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12" name="Google Shape;412;p11"/>
          <p:cNvSpPr/>
          <p:nvPr/>
        </p:nvSpPr>
        <p:spPr>
          <a:xfrm>
            <a:off x="6769490" y="5049256"/>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13" name="Google Shape;413;p11"/>
          <p:cNvSpPr/>
          <p:nvPr/>
        </p:nvSpPr>
        <p:spPr>
          <a:xfrm>
            <a:off x="6659144" y="4869252"/>
            <a:ext cx="109254" cy="106690"/>
          </a:xfrm>
          <a:prstGeom prst="flowChartConnector">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cxnSp>
        <p:nvCxnSpPr>
          <p:cNvPr id="414" name="Google Shape;414;p11"/>
          <p:cNvCxnSpPr/>
          <p:nvPr/>
        </p:nvCxnSpPr>
        <p:spPr>
          <a:xfrm>
            <a:off x="6397703" y="3455019"/>
            <a:ext cx="2124000" cy="0"/>
          </a:xfrm>
          <a:prstGeom prst="straightConnector1">
            <a:avLst/>
          </a:prstGeom>
          <a:noFill/>
          <a:ln cap="sq" cmpd="sng" w="38100">
            <a:solidFill>
              <a:schemeClr val="accent1"/>
            </a:solidFill>
            <a:prstDash val="solid"/>
            <a:miter lim="800000"/>
            <a:headEnd len="sm" w="sm" type="none"/>
            <a:tailEnd len="med" w="med" type="triangle"/>
          </a:ln>
        </p:spPr>
      </p:cxnSp>
      <p:sp>
        <p:nvSpPr>
          <p:cNvPr id="415" name="Google Shape;415;p11"/>
          <p:cNvSpPr/>
          <p:nvPr/>
        </p:nvSpPr>
        <p:spPr>
          <a:xfrm>
            <a:off x="7104628" y="2699536"/>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16" name="Google Shape;416;p11"/>
          <p:cNvSpPr/>
          <p:nvPr/>
        </p:nvSpPr>
        <p:spPr>
          <a:xfrm>
            <a:off x="6799828" y="2639851"/>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17" name="Google Shape;417;p11"/>
          <p:cNvSpPr/>
          <p:nvPr/>
        </p:nvSpPr>
        <p:spPr>
          <a:xfrm>
            <a:off x="7618682" y="2614354"/>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18" name="Google Shape;418;p11"/>
          <p:cNvSpPr/>
          <p:nvPr/>
        </p:nvSpPr>
        <p:spPr>
          <a:xfrm>
            <a:off x="6656328" y="2530808"/>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19" name="Google Shape;419;p11"/>
          <p:cNvSpPr/>
          <p:nvPr/>
        </p:nvSpPr>
        <p:spPr>
          <a:xfrm>
            <a:off x="7866340" y="2620362"/>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20" name="Google Shape;420;p11"/>
          <p:cNvSpPr/>
          <p:nvPr/>
        </p:nvSpPr>
        <p:spPr>
          <a:xfrm>
            <a:off x="8006599" y="2692382"/>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21" name="Google Shape;421;p11"/>
          <p:cNvSpPr/>
          <p:nvPr/>
        </p:nvSpPr>
        <p:spPr>
          <a:xfrm>
            <a:off x="7227339" y="2834191"/>
            <a:ext cx="109254" cy="106690"/>
          </a:xfrm>
          <a:prstGeom prst="flowChartConnec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22" name="Google Shape;422;p11"/>
          <p:cNvSpPr/>
          <p:nvPr/>
        </p:nvSpPr>
        <p:spPr>
          <a:xfrm>
            <a:off x="7056129" y="2526232"/>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23" name="Google Shape;423;p11"/>
          <p:cNvSpPr/>
          <p:nvPr/>
        </p:nvSpPr>
        <p:spPr>
          <a:xfrm>
            <a:off x="7459428" y="2738906"/>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24" name="Google Shape;424;p11"/>
          <p:cNvSpPr/>
          <p:nvPr/>
        </p:nvSpPr>
        <p:spPr>
          <a:xfrm>
            <a:off x="6536592" y="2798591"/>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25" name="Google Shape;425;p11"/>
          <p:cNvSpPr/>
          <p:nvPr/>
        </p:nvSpPr>
        <p:spPr>
          <a:xfrm>
            <a:off x="7741067" y="2826439"/>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26" name="Google Shape;426;p11"/>
          <p:cNvSpPr/>
          <p:nvPr/>
        </p:nvSpPr>
        <p:spPr>
          <a:xfrm>
            <a:off x="7966096" y="2887929"/>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27" name="Google Shape;427;p11"/>
          <p:cNvSpPr/>
          <p:nvPr/>
        </p:nvSpPr>
        <p:spPr>
          <a:xfrm>
            <a:off x="6713725" y="2883772"/>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28" name="Google Shape;428;p11"/>
          <p:cNvSpPr/>
          <p:nvPr/>
        </p:nvSpPr>
        <p:spPr>
          <a:xfrm>
            <a:off x="6952228" y="2792251"/>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29" name="Google Shape;429;p11"/>
          <p:cNvSpPr/>
          <p:nvPr/>
        </p:nvSpPr>
        <p:spPr>
          <a:xfrm>
            <a:off x="7568682" y="2879784"/>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30" name="Google Shape;430;p11"/>
          <p:cNvSpPr/>
          <p:nvPr/>
        </p:nvSpPr>
        <p:spPr>
          <a:xfrm>
            <a:off x="6477880" y="2595679"/>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31" name="Google Shape;431;p11"/>
          <p:cNvSpPr/>
          <p:nvPr/>
        </p:nvSpPr>
        <p:spPr>
          <a:xfrm>
            <a:off x="8063544" y="2492691"/>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32" name="Google Shape;432;p11"/>
          <p:cNvSpPr/>
          <p:nvPr/>
        </p:nvSpPr>
        <p:spPr>
          <a:xfrm>
            <a:off x="7420370" y="2603324"/>
            <a:ext cx="109254" cy="106690"/>
          </a:xfrm>
          <a:prstGeom prst="flowChartConnector">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cxnSp>
        <p:nvCxnSpPr>
          <p:cNvPr id="433" name="Google Shape;433;p11"/>
          <p:cNvCxnSpPr/>
          <p:nvPr/>
        </p:nvCxnSpPr>
        <p:spPr>
          <a:xfrm rot="10800000">
            <a:off x="6397703" y="1857024"/>
            <a:ext cx="0" cy="1584000"/>
          </a:xfrm>
          <a:prstGeom prst="straightConnector1">
            <a:avLst/>
          </a:prstGeom>
          <a:noFill/>
          <a:ln cap="sq" cmpd="sng" w="38100">
            <a:solidFill>
              <a:schemeClr val="accent1"/>
            </a:solidFill>
            <a:prstDash val="solid"/>
            <a:miter lim="800000"/>
            <a:headEnd len="sm" w="sm" type="none"/>
            <a:tailEnd len="med" w="med" type="triangle"/>
          </a:ln>
        </p:spPr>
      </p:cxnSp>
      <p:sp>
        <p:nvSpPr>
          <p:cNvPr id="434" name="Google Shape;434;p11"/>
          <p:cNvSpPr txBox="1"/>
          <p:nvPr/>
        </p:nvSpPr>
        <p:spPr>
          <a:xfrm rot="-5400000">
            <a:off x="5383779" y="2436235"/>
            <a:ext cx="1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D4D4D"/>
                </a:solidFill>
                <a:latin typeface="Quattrocento Sans"/>
                <a:ea typeface="Quattrocento Sans"/>
                <a:cs typeface="Quattrocento Sans"/>
                <a:sym typeface="Quattrocento Sans"/>
              </a:rPr>
              <a:t>RTT [ms]</a:t>
            </a:r>
            <a:endParaRPr b="1" sz="1800">
              <a:solidFill>
                <a:srgbClr val="4D4D4D"/>
              </a:solidFill>
              <a:latin typeface="Quattrocento Sans"/>
              <a:ea typeface="Quattrocento Sans"/>
              <a:cs typeface="Quattrocento Sans"/>
              <a:sym typeface="Quattrocento Sans"/>
            </a:endParaRPr>
          </a:p>
        </p:txBody>
      </p:sp>
      <p:sp>
        <p:nvSpPr>
          <p:cNvPr id="435" name="Google Shape;435;p11"/>
          <p:cNvSpPr txBox="1"/>
          <p:nvPr/>
        </p:nvSpPr>
        <p:spPr>
          <a:xfrm>
            <a:off x="6614427" y="3429144"/>
            <a:ext cx="16629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D4D4D"/>
                </a:solidFill>
                <a:latin typeface="Quattrocento Sans"/>
                <a:ea typeface="Quattrocento Sans"/>
                <a:cs typeface="Quattrocento Sans"/>
                <a:sym typeface="Quattrocento Sans"/>
              </a:rPr>
              <a:t>Data number</a:t>
            </a:r>
            <a:endParaRPr b="1" sz="1800">
              <a:solidFill>
                <a:srgbClr val="4D4D4D"/>
              </a:solidFill>
              <a:latin typeface="Quattrocento Sans"/>
              <a:ea typeface="Quattrocento Sans"/>
              <a:cs typeface="Quattrocento Sans"/>
              <a:sym typeface="Quattrocento Sans"/>
            </a:endParaRPr>
          </a:p>
        </p:txBody>
      </p:sp>
      <p:sp>
        <p:nvSpPr>
          <p:cNvPr id="436" name="Google Shape;436;p11"/>
          <p:cNvSpPr/>
          <p:nvPr/>
        </p:nvSpPr>
        <p:spPr>
          <a:xfrm>
            <a:off x="7281966" y="2530232"/>
            <a:ext cx="109254" cy="106690"/>
          </a:xfrm>
          <a:prstGeom prst="flowChartConnec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cxnSp>
        <p:nvCxnSpPr>
          <p:cNvPr id="437" name="Google Shape;437;p11"/>
          <p:cNvCxnSpPr/>
          <p:nvPr/>
        </p:nvCxnSpPr>
        <p:spPr>
          <a:xfrm flipH="1">
            <a:off x="7295761" y="2642119"/>
            <a:ext cx="35362" cy="180945"/>
          </a:xfrm>
          <a:prstGeom prst="straightConnector1">
            <a:avLst/>
          </a:prstGeom>
          <a:noFill/>
          <a:ln cap="flat" cmpd="sng" w="19050">
            <a:solidFill>
              <a:srgbClr val="FD3939"/>
            </a:solidFill>
            <a:prstDash val="solid"/>
            <a:round/>
            <a:headEnd len="med" w="med" type="triangle"/>
            <a:tailEnd len="med" w="med" type="triangle"/>
          </a:ln>
        </p:spPr>
      </p:cxnSp>
      <p:sp>
        <p:nvSpPr>
          <p:cNvPr id="438" name="Google Shape;438;p11"/>
          <p:cNvSpPr/>
          <p:nvPr/>
        </p:nvSpPr>
        <p:spPr>
          <a:xfrm>
            <a:off x="7452949" y="4860163"/>
            <a:ext cx="109254" cy="106690"/>
          </a:xfrm>
          <a:prstGeom prst="flowChartConnec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39" name="Google Shape;439;p11"/>
          <p:cNvSpPr/>
          <p:nvPr/>
        </p:nvSpPr>
        <p:spPr>
          <a:xfrm>
            <a:off x="7269290" y="5703590"/>
            <a:ext cx="109254" cy="106690"/>
          </a:xfrm>
          <a:prstGeom prst="flowChartConnec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cxnSp>
        <p:nvCxnSpPr>
          <p:cNvPr id="440" name="Google Shape;440;p11"/>
          <p:cNvCxnSpPr/>
          <p:nvPr/>
        </p:nvCxnSpPr>
        <p:spPr>
          <a:xfrm flipH="1">
            <a:off x="7341110" y="4988507"/>
            <a:ext cx="145974" cy="657736"/>
          </a:xfrm>
          <a:prstGeom prst="straightConnector1">
            <a:avLst/>
          </a:prstGeom>
          <a:noFill/>
          <a:ln cap="flat" cmpd="sng" w="19050">
            <a:solidFill>
              <a:srgbClr val="FD3939"/>
            </a:solidFill>
            <a:prstDash val="solid"/>
            <a:round/>
            <a:headEnd len="med" w="med" type="triangle"/>
            <a:tailEnd len="med" w="med" type="triangle"/>
          </a:ln>
        </p:spPr>
      </p:cxnSp>
      <p:sp>
        <p:nvSpPr>
          <p:cNvPr id="441" name="Google Shape;441;p11"/>
          <p:cNvSpPr/>
          <p:nvPr/>
        </p:nvSpPr>
        <p:spPr>
          <a:xfrm>
            <a:off x="5661162" y="1620747"/>
            <a:ext cx="3285249" cy="2252599"/>
          </a:xfrm>
          <a:prstGeom prst="wedgeEllipseCallout">
            <a:avLst>
              <a:gd fmla="val -70758" name="adj1"/>
              <a:gd fmla="val 15168" name="adj2"/>
            </a:avLst>
          </a:prstGeom>
          <a:no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42" name="Google Shape;442;p11"/>
          <p:cNvSpPr/>
          <p:nvPr/>
        </p:nvSpPr>
        <p:spPr>
          <a:xfrm>
            <a:off x="5698485" y="4063050"/>
            <a:ext cx="3398750" cy="2543594"/>
          </a:xfrm>
          <a:prstGeom prst="wedgeEllipseCallout">
            <a:avLst>
              <a:gd fmla="val -72548" name="adj1"/>
              <a:gd fmla="val -7235" name="adj2"/>
            </a:avLst>
          </a:prstGeom>
          <a:no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43" name="Google Shape;443;p11"/>
          <p:cNvSpPr txBox="1"/>
          <p:nvPr/>
        </p:nvSpPr>
        <p:spPr>
          <a:xfrm>
            <a:off x="4763680" y="4073576"/>
            <a:ext cx="4252106" cy="1380794"/>
          </a:xfrm>
          <a:prstGeom prst="rect">
            <a:avLst/>
          </a:prstGeom>
          <a:solidFill>
            <a:schemeClr val="lt1"/>
          </a:solidFill>
          <a:ln cap="flat"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2800">
                <a:solidFill>
                  <a:srgbClr val="FF0000"/>
                </a:solidFill>
                <a:latin typeface="Quattrocento Sans"/>
                <a:ea typeface="Quattrocento Sans"/>
                <a:cs typeface="Quattrocento Sans"/>
                <a:sym typeface="Quattrocento Sans"/>
              </a:rPr>
              <a:t>Greater than threshold</a:t>
            </a:r>
            <a:endParaRPr/>
          </a:p>
          <a:p>
            <a:pPr indent="0" lvl="0" marL="0" marR="0" rtl="0" algn="ctr">
              <a:lnSpc>
                <a:spcPct val="150000"/>
              </a:lnSpc>
              <a:spcBef>
                <a:spcPts val="0"/>
              </a:spcBef>
              <a:spcAft>
                <a:spcPts val="0"/>
              </a:spcAft>
              <a:buNone/>
            </a:pPr>
            <a:r>
              <a:rPr b="1" lang="en-US" sz="2800">
                <a:solidFill>
                  <a:srgbClr val="FF0000"/>
                </a:solidFill>
                <a:latin typeface="Quattrocento Sans"/>
                <a:ea typeface="Quattrocento Sans"/>
                <a:cs typeface="Quattrocento Sans"/>
                <a:sym typeface="Quattrocento Sans"/>
              </a:rPr>
              <a:t>➡There is rogue AP</a:t>
            </a:r>
            <a:endParaRPr b="1" sz="2800">
              <a:solidFill>
                <a:srgbClr val="FF0000"/>
              </a:solidFill>
              <a:latin typeface="Quattrocento Sans"/>
              <a:ea typeface="Quattrocento Sans"/>
              <a:cs typeface="Quattrocento Sans"/>
              <a:sym typeface="Quattrocento Sans"/>
            </a:endParaRPr>
          </a:p>
        </p:txBody>
      </p:sp>
      <p:sp>
        <p:nvSpPr>
          <p:cNvPr id="444" name="Google Shape;444;p11"/>
          <p:cNvSpPr txBox="1"/>
          <p:nvPr>
            <p:ph idx="11" type="ftr"/>
          </p:nvPr>
        </p:nvSpPr>
        <p:spPr>
          <a:xfrm>
            <a:off x="457200" y="6489354"/>
            <a:ext cx="8229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ICCE 2023, Tomoyuki Ueda</a:t>
            </a:r>
            <a:endParaRPr/>
          </a:p>
        </p:txBody>
      </p:sp>
      <p:sp>
        <p:nvSpPr>
          <p:cNvPr id="445" name="Google Shape;445;p11"/>
          <p:cNvSpPr txBox="1"/>
          <p:nvPr/>
        </p:nvSpPr>
        <p:spPr>
          <a:xfrm>
            <a:off x="6627960" y="6134432"/>
            <a:ext cx="16629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D4D4D"/>
                </a:solidFill>
                <a:latin typeface="Quattrocento Sans"/>
                <a:ea typeface="Quattrocento Sans"/>
                <a:cs typeface="Quattrocento Sans"/>
                <a:sym typeface="Quattrocento Sans"/>
              </a:rPr>
              <a:t>Data number</a:t>
            </a:r>
            <a:endParaRPr b="1" sz="1800">
              <a:solidFill>
                <a:srgbClr val="4D4D4D"/>
              </a:solidFill>
              <a:latin typeface="Quattrocento Sans"/>
              <a:ea typeface="Quattrocento Sans"/>
              <a:cs typeface="Quattrocento Sans"/>
              <a:sym typeface="Quattrocento Sans"/>
            </a:endParaRPr>
          </a:p>
        </p:txBody>
      </p:sp>
      <p:sp>
        <p:nvSpPr>
          <p:cNvPr id="446" name="Google Shape;446;p11"/>
          <p:cNvSpPr/>
          <p:nvPr/>
        </p:nvSpPr>
        <p:spPr>
          <a:xfrm>
            <a:off x="7443727" y="5362875"/>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47" name="Google Shape;447;p11"/>
          <p:cNvSpPr/>
          <p:nvPr/>
        </p:nvSpPr>
        <p:spPr>
          <a:xfrm>
            <a:off x="8152795" y="5398868"/>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48" name="Google Shape;448;p11"/>
          <p:cNvSpPr/>
          <p:nvPr/>
        </p:nvSpPr>
        <p:spPr>
          <a:xfrm>
            <a:off x="6900424" y="5394711"/>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49" name="Google Shape;449;p11"/>
          <p:cNvSpPr/>
          <p:nvPr/>
        </p:nvSpPr>
        <p:spPr>
          <a:xfrm>
            <a:off x="7755381" y="5390723"/>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50" name="Google Shape;450;p11"/>
          <p:cNvSpPr/>
          <p:nvPr/>
        </p:nvSpPr>
        <p:spPr>
          <a:xfrm>
            <a:off x="7138053" y="5294013"/>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51" name="Google Shape;451;p11"/>
          <p:cNvSpPr/>
          <p:nvPr/>
        </p:nvSpPr>
        <p:spPr>
          <a:xfrm>
            <a:off x="7966096" y="5250955"/>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52" name="Google Shape;452;p11"/>
          <p:cNvSpPr/>
          <p:nvPr/>
        </p:nvSpPr>
        <p:spPr>
          <a:xfrm>
            <a:off x="6745201" y="5286281"/>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53" name="Google Shape;453;p11"/>
          <p:cNvSpPr/>
          <p:nvPr/>
        </p:nvSpPr>
        <p:spPr>
          <a:xfrm>
            <a:off x="7580162" y="5251569"/>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
        <p:nvSpPr>
          <p:cNvPr id="454" name="Google Shape;454;p11"/>
          <p:cNvSpPr/>
          <p:nvPr/>
        </p:nvSpPr>
        <p:spPr>
          <a:xfrm>
            <a:off x="6516995" y="5337378"/>
            <a:ext cx="109254" cy="106690"/>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2"/>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Additional detection using CDF</a:t>
            </a:r>
            <a:endParaRPr/>
          </a:p>
        </p:txBody>
      </p:sp>
      <p:sp>
        <p:nvSpPr>
          <p:cNvPr id="461" name="Google Shape;461;p12"/>
          <p:cNvSpPr txBox="1"/>
          <p:nvPr>
            <p:ph idx="1" type="body"/>
          </p:nvPr>
        </p:nvSpPr>
        <p:spPr>
          <a:xfrm>
            <a:off x="647963" y="1163486"/>
            <a:ext cx="8363222" cy="4752528"/>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2800"/>
              <a:buFont typeface="Noto Sans Symbols"/>
              <a:buChar char="●"/>
            </a:pPr>
            <a:r>
              <a:rPr lang="en-US" sz="2800"/>
              <a:t>CDF : Cumulative Distribution Function</a:t>
            </a:r>
            <a:endParaRPr/>
          </a:p>
          <a:p>
            <a:pPr indent="-449263" lvl="0" marL="449263" rtl="0" algn="l">
              <a:spcBef>
                <a:spcPts val="1200"/>
              </a:spcBef>
              <a:spcAft>
                <a:spcPts val="0"/>
              </a:spcAft>
              <a:buClr>
                <a:schemeClr val="accent1"/>
              </a:buClr>
              <a:buSzPts val="2800"/>
              <a:buFont typeface="Noto Sans Symbols"/>
              <a:buChar char="●"/>
            </a:pPr>
            <a:r>
              <a:rPr lang="en-US" sz="2800"/>
              <a:t>Additional detection using CDF</a:t>
            </a:r>
            <a:endParaRPr/>
          </a:p>
          <a:p>
            <a:pPr indent="-285750" lvl="1" marL="742950" rtl="0" algn="l">
              <a:spcBef>
                <a:spcPts val="1200"/>
              </a:spcBef>
              <a:spcAft>
                <a:spcPts val="0"/>
              </a:spcAft>
              <a:buClr>
                <a:srgbClr val="515151"/>
              </a:buClr>
              <a:buSzPts val="2400"/>
              <a:buChar char="–"/>
            </a:pPr>
            <a:r>
              <a:rPr lang="en-US" sz="2400"/>
              <a:t>Confidence intervals are constructed and compared to RTT mean</a:t>
            </a:r>
            <a:endParaRPr sz="2400"/>
          </a:p>
        </p:txBody>
      </p:sp>
      <p:sp>
        <p:nvSpPr>
          <p:cNvPr id="462" name="Google Shape;462;p12"/>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463" name="Google Shape;463;p12"/>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グラフ&#10;&#10;自動的に生成された説明" id="464" name="Google Shape;464;p12"/>
          <p:cNvPicPr preferRelativeResize="0"/>
          <p:nvPr/>
        </p:nvPicPr>
        <p:blipFill rotWithShape="1">
          <a:blip r:embed="rId3">
            <a:alphaModFix/>
          </a:blip>
          <a:srcRect b="0" l="0" r="0" t="0"/>
          <a:stretch/>
        </p:blipFill>
        <p:spPr>
          <a:xfrm>
            <a:off x="2364820" y="3140370"/>
            <a:ext cx="4144123" cy="3108092"/>
          </a:xfrm>
          <a:prstGeom prst="rect">
            <a:avLst/>
          </a:prstGeom>
          <a:noFill/>
          <a:ln>
            <a:noFill/>
          </a:ln>
        </p:spPr>
      </p:pic>
      <p:sp>
        <p:nvSpPr>
          <p:cNvPr id="465" name="Google Shape;465;p12"/>
          <p:cNvSpPr txBox="1"/>
          <p:nvPr/>
        </p:nvSpPr>
        <p:spPr>
          <a:xfrm>
            <a:off x="2364819" y="6097226"/>
            <a:ext cx="4144123"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4D4D4D"/>
                </a:solidFill>
                <a:latin typeface="Quattrocento Sans"/>
                <a:ea typeface="Quattrocento Sans"/>
                <a:cs typeface="Quattrocento Sans"/>
                <a:sym typeface="Quattrocento Sans"/>
              </a:rPr>
              <a:t>random variable</a:t>
            </a:r>
            <a:endParaRPr sz="2000">
              <a:solidFill>
                <a:srgbClr val="4D4D4D"/>
              </a:solidFill>
              <a:latin typeface="Quattrocento Sans"/>
              <a:ea typeface="Quattrocento Sans"/>
              <a:cs typeface="Quattrocento Sans"/>
              <a:sym typeface="Quattrocento Sans"/>
            </a:endParaRPr>
          </a:p>
        </p:txBody>
      </p:sp>
      <p:sp>
        <p:nvSpPr>
          <p:cNvPr id="466" name="Google Shape;466;p12"/>
          <p:cNvSpPr txBox="1"/>
          <p:nvPr/>
        </p:nvSpPr>
        <p:spPr>
          <a:xfrm rot="-5400000">
            <a:off x="562065" y="4572632"/>
            <a:ext cx="3356966" cy="492443"/>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4D4D4D"/>
              </a:buClr>
              <a:buSzPts val="2000"/>
              <a:buFont typeface="Quattrocento Sans"/>
              <a:buNone/>
            </a:pPr>
            <a:r>
              <a:rPr b="0" i="0" lang="en-US" sz="2000" u="none" cap="none" strike="noStrike">
                <a:solidFill>
                  <a:srgbClr val="4D4D4D"/>
                </a:solidFill>
                <a:latin typeface="Quattrocento Sans"/>
                <a:ea typeface="Quattrocento Sans"/>
                <a:cs typeface="Quattrocento Sans"/>
                <a:sym typeface="Quattrocento Sans"/>
              </a:rPr>
              <a:t>probability</a:t>
            </a:r>
            <a:endParaRPr b="0" i="0" sz="2000" u="none" cap="none" strike="noStrike">
              <a:solidFill>
                <a:srgbClr val="4D4D4D"/>
              </a:solidFill>
              <a:latin typeface="Quattrocento Sans"/>
              <a:ea typeface="Quattrocento Sans"/>
              <a:cs typeface="Quattrocento Sans"/>
              <a:sym typeface="Quattrocento Sans"/>
            </a:endParaRPr>
          </a:p>
        </p:txBody>
      </p:sp>
      <p:sp>
        <p:nvSpPr>
          <p:cNvPr id="467" name="Google Shape;467;p12"/>
          <p:cNvSpPr/>
          <p:nvPr/>
        </p:nvSpPr>
        <p:spPr>
          <a:xfrm>
            <a:off x="6613196" y="3249380"/>
            <a:ext cx="1656184" cy="998183"/>
          </a:xfrm>
          <a:prstGeom prst="wedgeRoundRectCallout">
            <a:avLst>
              <a:gd fmla="val -74592" name="adj1"/>
              <a:gd fmla="val 38467" name="adj2"/>
              <a:gd fmla="val 16667" name="adj3"/>
            </a:avLst>
          </a:prstGeom>
          <a:no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D4D4D"/>
              </a:buClr>
              <a:buSzPts val="2000"/>
              <a:buFont typeface="Quattrocento Sans"/>
              <a:buNone/>
            </a:pPr>
            <a:r>
              <a:rPr b="0" i="0" lang="en-US" sz="2000" u="none" cap="none" strike="noStrike">
                <a:solidFill>
                  <a:srgbClr val="4D4D4D"/>
                </a:solidFill>
                <a:latin typeface="Quattrocento Sans"/>
                <a:ea typeface="Quattrocento Sans"/>
                <a:cs typeface="Quattrocento Sans"/>
                <a:sym typeface="Quattrocento Sans"/>
              </a:rPr>
              <a:t>Normal </a:t>
            </a:r>
            <a:br>
              <a:rPr b="0" i="0" lang="en-US" sz="2000" u="none" cap="none" strike="noStrike">
                <a:solidFill>
                  <a:srgbClr val="4D4D4D"/>
                </a:solidFill>
                <a:latin typeface="Quattrocento Sans"/>
                <a:ea typeface="Quattrocento Sans"/>
                <a:cs typeface="Quattrocento Sans"/>
                <a:sym typeface="Quattrocento Sans"/>
              </a:rPr>
            </a:br>
            <a:r>
              <a:rPr b="0" i="0" lang="en-US" sz="2000" u="none" cap="none" strike="noStrike">
                <a:solidFill>
                  <a:srgbClr val="4D4D4D"/>
                </a:solidFill>
                <a:latin typeface="Quattrocento Sans"/>
                <a:ea typeface="Quattrocento Sans"/>
                <a:cs typeface="Quattrocento Sans"/>
                <a:sym typeface="Quattrocento Sans"/>
              </a:rPr>
              <a:t>distribution </a:t>
            </a:r>
            <a:br>
              <a:rPr b="0" i="0" lang="en-US" sz="2000" u="none" cap="none" strike="noStrike">
                <a:solidFill>
                  <a:srgbClr val="4D4D4D"/>
                </a:solidFill>
                <a:latin typeface="Quattrocento Sans"/>
                <a:ea typeface="Quattrocento Sans"/>
                <a:cs typeface="Quattrocento Sans"/>
                <a:sym typeface="Quattrocento Sans"/>
              </a:rPr>
            </a:br>
            <a:r>
              <a:rPr b="0" i="0" lang="en-US" sz="2000" u="none" cap="none" strike="noStrike">
                <a:solidFill>
                  <a:srgbClr val="4D4D4D"/>
                </a:solidFill>
                <a:latin typeface="Quattrocento Sans"/>
                <a:ea typeface="Quattrocento Sans"/>
                <a:cs typeface="Quattrocento Sans"/>
                <a:sym typeface="Quattrocento Sans"/>
              </a:rPr>
              <a:t>example</a:t>
            </a:r>
            <a:endParaRPr b="0" i="0" sz="2000" u="none" cap="none" strike="noStrike">
              <a:solidFill>
                <a:srgbClr val="4D4D4D"/>
              </a:solidFill>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3"/>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Experimental method</a:t>
            </a:r>
            <a:endParaRPr/>
          </a:p>
        </p:txBody>
      </p:sp>
      <p:sp>
        <p:nvSpPr>
          <p:cNvPr id="474" name="Google Shape;474;p13"/>
          <p:cNvSpPr txBox="1"/>
          <p:nvPr>
            <p:ph idx="1" type="body"/>
          </p:nvPr>
        </p:nvSpPr>
        <p:spPr>
          <a:xfrm>
            <a:off x="568018" y="1138943"/>
            <a:ext cx="8363222" cy="4899386"/>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sz="3200">
                <a:solidFill>
                  <a:srgbClr val="525252"/>
                </a:solidFill>
              </a:rPr>
              <a:t>Detection with separate traffic load</a:t>
            </a:r>
            <a:endParaRPr/>
          </a:p>
          <a:p>
            <a:pPr indent="-285750" lvl="1" marL="742950" rtl="0" algn="l">
              <a:lnSpc>
                <a:spcPct val="150000"/>
              </a:lnSpc>
              <a:spcBef>
                <a:spcPts val="1200"/>
              </a:spcBef>
              <a:spcAft>
                <a:spcPts val="0"/>
              </a:spcAft>
              <a:buClr>
                <a:srgbClr val="525252"/>
              </a:buClr>
              <a:buSzPts val="2800"/>
              <a:buChar char="–"/>
            </a:pPr>
            <a:r>
              <a:rPr b="0" i="0" lang="en-US" sz="2800" u="none" cap="none" strike="noStrike">
                <a:solidFill>
                  <a:srgbClr val="525252"/>
                </a:solidFill>
                <a:latin typeface="Quattrocento Sans"/>
                <a:ea typeface="Quattrocento Sans"/>
                <a:cs typeface="Quattrocento Sans"/>
                <a:sym typeface="Quattrocento Sans"/>
              </a:rPr>
              <a:t>Experiments in the 2.4GHz band</a:t>
            </a:r>
            <a:endParaRPr/>
          </a:p>
          <a:p>
            <a:pPr indent="-285750" lvl="1" marL="742950" rtl="0" algn="l">
              <a:spcBef>
                <a:spcPts val="1200"/>
              </a:spcBef>
              <a:spcAft>
                <a:spcPts val="0"/>
              </a:spcAft>
              <a:buClr>
                <a:srgbClr val="525252"/>
              </a:buClr>
              <a:buSzPts val="2400"/>
              <a:buChar char="–"/>
            </a:pPr>
            <a:r>
              <a:rPr lang="en-US" sz="2400">
                <a:solidFill>
                  <a:srgbClr val="525252"/>
                </a:solidFill>
              </a:rPr>
              <a:t>Without Iperf and 3MB, 5MB and 7MB load</a:t>
            </a:r>
            <a:endParaRPr sz="2400">
              <a:solidFill>
                <a:srgbClr val="525252"/>
              </a:solidFill>
            </a:endParaRPr>
          </a:p>
        </p:txBody>
      </p:sp>
      <p:sp>
        <p:nvSpPr>
          <p:cNvPr id="475" name="Google Shape;475;p13"/>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476" name="Google Shape;476;p13"/>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ノート PC 単色塗りつぶし" id="477" name="Google Shape;477;p13"/>
          <p:cNvPicPr preferRelativeResize="0"/>
          <p:nvPr/>
        </p:nvPicPr>
        <p:blipFill rotWithShape="1">
          <a:blip r:embed="rId3">
            <a:alphaModFix/>
          </a:blip>
          <a:srcRect b="0" l="0" r="0" t="0"/>
          <a:stretch/>
        </p:blipFill>
        <p:spPr>
          <a:xfrm>
            <a:off x="663595" y="3645519"/>
            <a:ext cx="906536" cy="906536"/>
          </a:xfrm>
          <a:prstGeom prst="rect">
            <a:avLst/>
          </a:prstGeom>
          <a:noFill/>
          <a:ln>
            <a:noFill/>
          </a:ln>
        </p:spPr>
      </p:pic>
      <p:pic>
        <p:nvPicPr>
          <p:cNvPr descr="モノのインターネット 枠線" id="478" name="Google Shape;478;p13"/>
          <p:cNvPicPr preferRelativeResize="0"/>
          <p:nvPr/>
        </p:nvPicPr>
        <p:blipFill rotWithShape="1">
          <a:blip r:embed="rId4">
            <a:alphaModFix/>
          </a:blip>
          <a:srcRect b="0" l="0" r="0" t="0"/>
          <a:stretch/>
        </p:blipFill>
        <p:spPr>
          <a:xfrm>
            <a:off x="5302429" y="4953687"/>
            <a:ext cx="896339" cy="896339"/>
          </a:xfrm>
          <a:prstGeom prst="rect">
            <a:avLst/>
          </a:prstGeom>
          <a:noFill/>
          <a:ln>
            <a:noFill/>
          </a:ln>
        </p:spPr>
      </p:pic>
      <p:pic>
        <p:nvPicPr>
          <p:cNvPr descr="コンピューター 枠線" id="479" name="Google Shape;479;p13"/>
          <p:cNvPicPr preferRelativeResize="0"/>
          <p:nvPr/>
        </p:nvPicPr>
        <p:blipFill rotWithShape="1">
          <a:blip r:embed="rId5">
            <a:alphaModFix/>
          </a:blip>
          <a:srcRect b="0" l="0" r="0" t="0"/>
          <a:stretch/>
        </p:blipFill>
        <p:spPr>
          <a:xfrm>
            <a:off x="2448067" y="5043856"/>
            <a:ext cx="914400" cy="914400"/>
          </a:xfrm>
          <a:prstGeom prst="rect">
            <a:avLst/>
          </a:prstGeom>
          <a:noFill/>
          <a:ln>
            <a:noFill/>
          </a:ln>
        </p:spPr>
      </p:pic>
      <p:pic>
        <p:nvPicPr>
          <p:cNvPr descr="スマート フォン 枠線" id="480" name="Google Shape;480;p13"/>
          <p:cNvPicPr preferRelativeResize="0"/>
          <p:nvPr/>
        </p:nvPicPr>
        <p:blipFill rotWithShape="1">
          <a:blip r:embed="rId6">
            <a:alphaModFix/>
          </a:blip>
          <a:srcRect b="0" l="0" r="0" t="0"/>
          <a:stretch/>
        </p:blipFill>
        <p:spPr>
          <a:xfrm>
            <a:off x="3745788" y="5098080"/>
            <a:ext cx="830465" cy="830465"/>
          </a:xfrm>
          <a:prstGeom prst="rect">
            <a:avLst/>
          </a:prstGeom>
          <a:noFill/>
          <a:ln>
            <a:noFill/>
          </a:ln>
        </p:spPr>
      </p:pic>
      <p:cxnSp>
        <p:nvCxnSpPr>
          <p:cNvPr id="481" name="Google Shape;481;p13"/>
          <p:cNvCxnSpPr/>
          <p:nvPr/>
        </p:nvCxnSpPr>
        <p:spPr>
          <a:xfrm rot="10800000">
            <a:off x="5707912" y="4723599"/>
            <a:ext cx="0" cy="225884"/>
          </a:xfrm>
          <a:prstGeom prst="straightConnector1">
            <a:avLst/>
          </a:prstGeom>
          <a:noFill/>
          <a:ln cap="flat" cmpd="sng" w="19050">
            <a:solidFill>
              <a:srgbClr val="313131"/>
            </a:solidFill>
            <a:prstDash val="dash"/>
            <a:round/>
            <a:headEnd len="sm" w="sm" type="none"/>
            <a:tailEnd len="sm" w="sm" type="none"/>
          </a:ln>
        </p:spPr>
      </p:cxnSp>
      <p:cxnSp>
        <p:nvCxnSpPr>
          <p:cNvPr id="482" name="Google Shape;482;p13"/>
          <p:cNvCxnSpPr/>
          <p:nvPr/>
        </p:nvCxnSpPr>
        <p:spPr>
          <a:xfrm flipH="1" rot="10800000">
            <a:off x="3029660" y="4744790"/>
            <a:ext cx="84510" cy="335731"/>
          </a:xfrm>
          <a:prstGeom prst="straightConnector1">
            <a:avLst/>
          </a:prstGeom>
          <a:noFill/>
          <a:ln cap="flat" cmpd="sng" w="19050">
            <a:solidFill>
              <a:srgbClr val="313131"/>
            </a:solidFill>
            <a:prstDash val="dash"/>
            <a:round/>
            <a:headEnd len="sm" w="sm" type="none"/>
            <a:tailEnd len="sm" w="sm" type="none"/>
          </a:ln>
        </p:spPr>
      </p:cxnSp>
      <p:cxnSp>
        <p:nvCxnSpPr>
          <p:cNvPr id="483" name="Google Shape;483;p13"/>
          <p:cNvCxnSpPr/>
          <p:nvPr/>
        </p:nvCxnSpPr>
        <p:spPr>
          <a:xfrm>
            <a:off x="3908386" y="4740890"/>
            <a:ext cx="172588" cy="311324"/>
          </a:xfrm>
          <a:prstGeom prst="straightConnector1">
            <a:avLst/>
          </a:prstGeom>
          <a:noFill/>
          <a:ln cap="flat" cmpd="sng" w="19050">
            <a:solidFill>
              <a:srgbClr val="313131"/>
            </a:solidFill>
            <a:prstDash val="dash"/>
            <a:round/>
            <a:headEnd len="sm" w="sm" type="none"/>
            <a:tailEnd len="sm" w="sm" type="none"/>
          </a:ln>
        </p:spPr>
      </p:cxnSp>
      <p:cxnSp>
        <p:nvCxnSpPr>
          <p:cNvPr id="484" name="Google Shape;484;p13"/>
          <p:cNvCxnSpPr/>
          <p:nvPr/>
        </p:nvCxnSpPr>
        <p:spPr>
          <a:xfrm>
            <a:off x="1676912" y="3998050"/>
            <a:ext cx="1260000" cy="0"/>
          </a:xfrm>
          <a:prstGeom prst="straightConnector1">
            <a:avLst/>
          </a:prstGeom>
          <a:noFill/>
          <a:ln cap="flat" cmpd="sng" w="38100">
            <a:solidFill>
              <a:srgbClr val="313131"/>
            </a:solidFill>
            <a:prstDash val="dash"/>
            <a:round/>
            <a:headEnd len="sm" w="sm" type="none"/>
            <a:tailEnd len="med" w="med" type="triangle"/>
          </a:ln>
        </p:spPr>
      </p:cxnSp>
      <p:sp>
        <p:nvSpPr>
          <p:cNvPr id="485" name="Google Shape;485;p13"/>
          <p:cNvSpPr txBox="1"/>
          <p:nvPr/>
        </p:nvSpPr>
        <p:spPr>
          <a:xfrm>
            <a:off x="5499200" y="5732736"/>
            <a:ext cx="72881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4D4D4D"/>
                </a:solidFill>
                <a:latin typeface="Quattrocento Sans"/>
                <a:ea typeface="Quattrocento Sans"/>
                <a:cs typeface="Quattrocento Sans"/>
                <a:sym typeface="Quattrocento Sans"/>
              </a:rPr>
              <a:t>IoT</a:t>
            </a:r>
            <a:endParaRPr b="1" sz="2000">
              <a:solidFill>
                <a:srgbClr val="4D4D4D"/>
              </a:solidFill>
              <a:latin typeface="Quattrocento Sans"/>
              <a:ea typeface="Quattrocento Sans"/>
              <a:cs typeface="Quattrocento Sans"/>
              <a:sym typeface="Quattrocento Sans"/>
            </a:endParaRPr>
          </a:p>
        </p:txBody>
      </p:sp>
      <p:sp>
        <p:nvSpPr>
          <p:cNvPr id="486" name="Google Shape;486;p13"/>
          <p:cNvSpPr txBox="1"/>
          <p:nvPr/>
        </p:nvSpPr>
        <p:spPr>
          <a:xfrm>
            <a:off x="5155062" y="4345924"/>
            <a:ext cx="11910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Quattrocento Sans"/>
                <a:ea typeface="Quattrocento Sans"/>
                <a:cs typeface="Quattrocento Sans"/>
                <a:sym typeface="Quattrocento Sans"/>
              </a:rPr>
              <a:t>Legal AP</a:t>
            </a:r>
            <a:endParaRPr b="1" sz="1800">
              <a:solidFill>
                <a:srgbClr val="FF0000"/>
              </a:solidFill>
              <a:latin typeface="Quattrocento Sans"/>
              <a:ea typeface="Quattrocento Sans"/>
              <a:cs typeface="Quattrocento Sans"/>
              <a:sym typeface="Quattrocento Sans"/>
            </a:endParaRPr>
          </a:p>
        </p:txBody>
      </p:sp>
      <p:sp>
        <p:nvSpPr>
          <p:cNvPr id="487" name="Google Shape;487;p13"/>
          <p:cNvSpPr txBox="1"/>
          <p:nvPr/>
        </p:nvSpPr>
        <p:spPr>
          <a:xfrm>
            <a:off x="2853308" y="4358981"/>
            <a:ext cx="13361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Quattrocento Sans"/>
                <a:ea typeface="Quattrocento Sans"/>
                <a:cs typeface="Quattrocento Sans"/>
                <a:sym typeface="Quattrocento Sans"/>
              </a:rPr>
              <a:t>Rogue AP</a:t>
            </a:r>
            <a:endParaRPr b="1" sz="1800">
              <a:solidFill>
                <a:srgbClr val="FF0000"/>
              </a:solidFill>
              <a:latin typeface="Quattrocento Sans"/>
              <a:ea typeface="Quattrocento Sans"/>
              <a:cs typeface="Quattrocento Sans"/>
              <a:sym typeface="Quattrocento Sans"/>
            </a:endParaRPr>
          </a:p>
        </p:txBody>
      </p:sp>
      <p:pic>
        <p:nvPicPr>
          <p:cNvPr descr="ノート PC 単色塗りつぶし" id="488" name="Google Shape;488;p13"/>
          <p:cNvPicPr preferRelativeResize="0"/>
          <p:nvPr/>
        </p:nvPicPr>
        <p:blipFill rotWithShape="1">
          <a:blip r:embed="rId3">
            <a:alphaModFix/>
          </a:blip>
          <a:srcRect b="0" l="0" r="0" t="0"/>
          <a:stretch/>
        </p:blipFill>
        <p:spPr>
          <a:xfrm>
            <a:off x="7609093" y="2787891"/>
            <a:ext cx="906536" cy="906536"/>
          </a:xfrm>
          <a:prstGeom prst="rect">
            <a:avLst/>
          </a:prstGeom>
          <a:noFill/>
          <a:ln>
            <a:noFill/>
          </a:ln>
        </p:spPr>
      </p:pic>
      <p:pic>
        <p:nvPicPr>
          <p:cNvPr descr="無線ルーター 枠線" id="489" name="Google Shape;489;p13"/>
          <p:cNvPicPr preferRelativeResize="0"/>
          <p:nvPr/>
        </p:nvPicPr>
        <p:blipFill rotWithShape="1">
          <a:blip r:embed="rId7">
            <a:alphaModFix/>
          </a:blip>
          <a:srcRect b="0" l="0" r="0" t="0"/>
          <a:stretch/>
        </p:blipFill>
        <p:spPr>
          <a:xfrm>
            <a:off x="5278120" y="3554945"/>
            <a:ext cx="914400" cy="914400"/>
          </a:xfrm>
          <a:prstGeom prst="rect">
            <a:avLst/>
          </a:prstGeom>
          <a:noFill/>
          <a:ln>
            <a:noFill/>
          </a:ln>
        </p:spPr>
      </p:pic>
      <p:pic>
        <p:nvPicPr>
          <p:cNvPr descr="無線ルーター 単色塗りつぶし" id="490" name="Google Shape;490;p13"/>
          <p:cNvPicPr preferRelativeResize="0"/>
          <p:nvPr/>
        </p:nvPicPr>
        <p:blipFill rotWithShape="1">
          <a:blip r:embed="rId8">
            <a:alphaModFix/>
          </a:blip>
          <a:srcRect b="0" l="0" r="0" t="0"/>
          <a:stretch/>
        </p:blipFill>
        <p:spPr>
          <a:xfrm>
            <a:off x="3029660" y="3527748"/>
            <a:ext cx="914400" cy="914400"/>
          </a:xfrm>
          <a:prstGeom prst="rect">
            <a:avLst/>
          </a:prstGeom>
          <a:noFill/>
          <a:ln>
            <a:noFill/>
          </a:ln>
        </p:spPr>
      </p:pic>
      <p:sp>
        <p:nvSpPr>
          <p:cNvPr id="491" name="Google Shape;491;p13"/>
          <p:cNvSpPr txBox="1"/>
          <p:nvPr/>
        </p:nvSpPr>
        <p:spPr>
          <a:xfrm>
            <a:off x="198539" y="4405883"/>
            <a:ext cx="1836648" cy="646331"/>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Quattrocento Sans"/>
                <a:ea typeface="Quattrocento Sans"/>
                <a:cs typeface="Quattrocento Sans"/>
                <a:sym typeface="Quattrocento Sans"/>
              </a:rPr>
              <a:t>PC 1</a:t>
            </a:r>
            <a:endParaRPr/>
          </a:p>
          <a:p>
            <a:pPr indent="0" lvl="0" marL="0" marR="0" rtl="0" algn="ctr">
              <a:spcBef>
                <a:spcPts val="0"/>
              </a:spcBef>
              <a:spcAft>
                <a:spcPts val="0"/>
              </a:spcAft>
              <a:buNone/>
            </a:pPr>
            <a:r>
              <a:rPr b="1" lang="en-US" sz="1800">
                <a:solidFill>
                  <a:srgbClr val="FF0000"/>
                </a:solidFill>
                <a:latin typeface="Quattrocento Sans"/>
                <a:ea typeface="Quattrocento Sans"/>
                <a:cs typeface="Quattrocento Sans"/>
                <a:sym typeface="Quattrocento Sans"/>
              </a:rPr>
              <a:t>(To measure) </a:t>
            </a:r>
            <a:endParaRPr b="1" sz="1800">
              <a:solidFill>
                <a:srgbClr val="FF0000"/>
              </a:solidFill>
              <a:latin typeface="Quattrocento Sans"/>
              <a:ea typeface="Quattrocento Sans"/>
              <a:cs typeface="Quattrocento Sans"/>
              <a:sym typeface="Quattrocento Sans"/>
            </a:endParaRPr>
          </a:p>
        </p:txBody>
      </p:sp>
      <p:cxnSp>
        <p:nvCxnSpPr>
          <p:cNvPr id="492" name="Google Shape;492;p13"/>
          <p:cNvCxnSpPr/>
          <p:nvPr/>
        </p:nvCxnSpPr>
        <p:spPr>
          <a:xfrm rot="10800000">
            <a:off x="1652482" y="4160414"/>
            <a:ext cx="1260000" cy="1568"/>
          </a:xfrm>
          <a:prstGeom prst="straightConnector1">
            <a:avLst/>
          </a:prstGeom>
          <a:noFill/>
          <a:ln cap="flat" cmpd="sng" w="38100">
            <a:solidFill>
              <a:srgbClr val="313131"/>
            </a:solidFill>
            <a:prstDash val="dash"/>
            <a:round/>
            <a:headEnd len="sm" w="sm" type="none"/>
            <a:tailEnd len="med" w="med" type="triangle"/>
          </a:ln>
        </p:spPr>
      </p:cxnSp>
      <p:pic>
        <p:nvPicPr>
          <p:cNvPr descr="データベース 枠線" id="493" name="Google Shape;493;p13"/>
          <p:cNvPicPr preferRelativeResize="0"/>
          <p:nvPr/>
        </p:nvPicPr>
        <p:blipFill rotWithShape="1">
          <a:blip r:embed="rId9">
            <a:alphaModFix/>
          </a:blip>
          <a:srcRect b="0" l="0" r="0" t="0"/>
          <a:stretch/>
        </p:blipFill>
        <p:spPr>
          <a:xfrm>
            <a:off x="7098146" y="5106567"/>
            <a:ext cx="914400" cy="914400"/>
          </a:xfrm>
          <a:prstGeom prst="rect">
            <a:avLst/>
          </a:prstGeom>
          <a:noFill/>
          <a:ln>
            <a:noFill/>
          </a:ln>
        </p:spPr>
      </p:pic>
      <p:cxnSp>
        <p:nvCxnSpPr>
          <p:cNvPr id="494" name="Google Shape;494;p13"/>
          <p:cNvCxnSpPr/>
          <p:nvPr/>
        </p:nvCxnSpPr>
        <p:spPr>
          <a:xfrm>
            <a:off x="6255142" y="4228676"/>
            <a:ext cx="914401" cy="1049497"/>
          </a:xfrm>
          <a:prstGeom prst="straightConnector1">
            <a:avLst/>
          </a:prstGeom>
          <a:noFill/>
          <a:ln cap="flat" cmpd="sng" w="38100">
            <a:solidFill>
              <a:srgbClr val="313131"/>
            </a:solidFill>
            <a:prstDash val="dash"/>
            <a:round/>
            <a:headEnd len="sm" w="sm" type="none"/>
            <a:tailEnd len="med" w="med" type="triangle"/>
          </a:ln>
        </p:spPr>
      </p:cxnSp>
      <p:sp>
        <p:nvSpPr>
          <p:cNvPr id="495" name="Google Shape;495;p13"/>
          <p:cNvSpPr txBox="1"/>
          <p:nvPr/>
        </p:nvSpPr>
        <p:spPr>
          <a:xfrm>
            <a:off x="7457280" y="3582871"/>
            <a:ext cx="1343120" cy="369332"/>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Quattrocento Sans"/>
                <a:ea typeface="Quattrocento Sans"/>
                <a:cs typeface="Quattrocento Sans"/>
                <a:sym typeface="Quattrocento Sans"/>
              </a:rPr>
              <a:t>PC 2</a:t>
            </a:r>
            <a:endParaRPr/>
          </a:p>
        </p:txBody>
      </p:sp>
      <p:sp>
        <p:nvSpPr>
          <p:cNvPr id="496" name="Google Shape;496;p13"/>
          <p:cNvSpPr txBox="1"/>
          <p:nvPr/>
        </p:nvSpPr>
        <p:spPr>
          <a:xfrm>
            <a:off x="2582042" y="6216002"/>
            <a:ext cx="326366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00B050"/>
                </a:solidFill>
                <a:latin typeface="Quattrocento Sans"/>
                <a:ea typeface="Quattrocento Sans"/>
                <a:cs typeface="Quattrocento Sans"/>
                <a:sym typeface="Quattrocento Sans"/>
              </a:rPr>
              <a:t>Devices</a:t>
            </a:r>
            <a:endParaRPr b="1" sz="1800">
              <a:solidFill>
                <a:srgbClr val="00B050"/>
              </a:solidFill>
              <a:latin typeface="Quattrocento Sans"/>
              <a:ea typeface="Quattrocento Sans"/>
              <a:cs typeface="Quattrocento Sans"/>
              <a:sym typeface="Quattrocento Sans"/>
            </a:endParaRPr>
          </a:p>
        </p:txBody>
      </p:sp>
      <p:sp>
        <p:nvSpPr>
          <p:cNvPr id="497" name="Google Shape;497;p13"/>
          <p:cNvSpPr/>
          <p:nvPr/>
        </p:nvSpPr>
        <p:spPr>
          <a:xfrm rot="-5400000">
            <a:off x="4198040" y="3854743"/>
            <a:ext cx="188780" cy="4428000"/>
          </a:xfrm>
          <a:prstGeom prst="leftBrace">
            <a:avLst>
              <a:gd fmla="val 8333" name="adj1"/>
              <a:gd fmla="val 50000" name="adj2"/>
            </a:avLst>
          </a:prstGeom>
          <a:noFill/>
          <a:ln cap="sq"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B050"/>
              </a:solidFill>
              <a:latin typeface="Quattrocento Sans"/>
              <a:ea typeface="Quattrocento Sans"/>
              <a:cs typeface="Quattrocento Sans"/>
              <a:sym typeface="Quattrocento Sans"/>
            </a:endParaRPr>
          </a:p>
        </p:txBody>
      </p:sp>
      <p:cxnSp>
        <p:nvCxnSpPr>
          <p:cNvPr id="498" name="Google Shape;498;p13"/>
          <p:cNvCxnSpPr/>
          <p:nvPr/>
        </p:nvCxnSpPr>
        <p:spPr>
          <a:xfrm rot="-1380000">
            <a:off x="6166663" y="3595614"/>
            <a:ext cx="1260000" cy="0"/>
          </a:xfrm>
          <a:prstGeom prst="straightConnector1">
            <a:avLst/>
          </a:prstGeom>
          <a:noFill/>
          <a:ln cap="flat" cmpd="sng" w="38100">
            <a:solidFill>
              <a:srgbClr val="313131"/>
            </a:solidFill>
            <a:prstDash val="dash"/>
            <a:round/>
            <a:headEnd len="sm" w="sm" type="none"/>
            <a:tailEnd len="med" w="med" type="triangle"/>
          </a:ln>
        </p:spPr>
      </p:cxnSp>
      <p:cxnSp>
        <p:nvCxnSpPr>
          <p:cNvPr id="499" name="Google Shape;499;p13"/>
          <p:cNvCxnSpPr/>
          <p:nvPr/>
        </p:nvCxnSpPr>
        <p:spPr>
          <a:xfrm rot="9420000">
            <a:off x="6188661" y="3761696"/>
            <a:ext cx="1260000" cy="1568"/>
          </a:xfrm>
          <a:prstGeom prst="straightConnector1">
            <a:avLst/>
          </a:prstGeom>
          <a:noFill/>
          <a:ln cap="flat" cmpd="sng" w="38100">
            <a:solidFill>
              <a:srgbClr val="313131"/>
            </a:solidFill>
            <a:prstDash val="dash"/>
            <a:round/>
            <a:headEnd len="sm" w="sm" type="none"/>
            <a:tailEnd len="med" w="med" type="triangle"/>
          </a:ln>
        </p:spPr>
      </p:cxnSp>
      <p:cxnSp>
        <p:nvCxnSpPr>
          <p:cNvPr id="500" name="Google Shape;500;p13"/>
          <p:cNvCxnSpPr/>
          <p:nvPr/>
        </p:nvCxnSpPr>
        <p:spPr>
          <a:xfrm>
            <a:off x="4024409" y="3984113"/>
            <a:ext cx="1260000" cy="0"/>
          </a:xfrm>
          <a:prstGeom prst="straightConnector1">
            <a:avLst/>
          </a:prstGeom>
          <a:noFill/>
          <a:ln cap="flat" cmpd="sng" w="38100">
            <a:solidFill>
              <a:srgbClr val="313131"/>
            </a:solidFill>
            <a:prstDash val="dash"/>
            <a:round/>
            <a:headEnd len="sm" w="sm" type="none"/>
            <a:tailEnd len="med" w="med" type="triangle"/>
          </a:ln>
        </p:spPr>
      </p:cxnSp>
      <p:cxnSp>
        <p:nvCxnSpPr>
          <p:cNvPr id="501" name="Google Shape;501;p13"/>
          <p:cNvCxnSpPr/>
          <p:nvPr/>
        </p:nvCxnSpPr>
        <p:spPr>
          <a:xfrm rot="10800000">
            <a:off x="3999979" y="4146477"/>
            <a:ext cx="1260000" cy="1568"/>
          </a:xfrm>
          <a:prstGeom prst="straightConnector1">
            <a:avLst/>
          </a:prstGeom>
          <a:noFill/>
          <a:ln cap="flat" cmpd="sng" w="38100">
            <a:solidFill>
              <a:srgbClr val="313131"/>
            </a:solidFill>
            <a:prstDash val="dash"/>
            <a:round/>
            <a:headEnd len="sm" w="sm" type="none"/>
            <a:tailEnd len="med" w="med" type="triangle"/>
          </a:ln>
        </p:spPr>
      </p:cxnSp>
      <p:sp>
        <p:nvSpPr>
          <p:cNvPr id="502" name="Google Shape;502;p13"/>
          <p:cNvSpPr/>
          <p:nvPr/>
        </p:nvSpPr>
        <p:spPr>
          <a:xfrm>
            <a:off x="868046" y="3169952"/>
            <a:ext cx="2334281" cy="544786"/>
          </a:xfrm>
          <a:prstGeom prst="wedgeRoundRectCallout">
            <a:avLst>
              <a:gd fmla="val -322" name="adj1"/>
              <a:gd fmla="val 74060" name="adj2"/>
              <a:gd fmla="val 16667" name="adj3"/>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0098D1"/>
                </a:solidFill>
                <a:latin typeface="Quattrocento Sans"/>
                <a:ea typeface="Quattrocento Sans"/>
                <a:cs typeface="Quattrocento Sans"/>
                <a:sym typeface="Quattrocento Sans"/>
              </a:rPr>
              <a:t>Load using iperf</a:t>
            </a:r>
            <a:endParaRPr/>
          </a:p>
          <a:p>
            <a:pPr indent="0" lvl="0" marL="0" marR="0" rtl="0" algn="ctr">
              <a:spcBef>
                <a:spcPts val="0"/>
              </a:spcBef>
              <a:spcAft>
                <a:spcPts val="0"/>
              </a:spcAft>
              <a:buNone/>
            </a:pPr>
            <a:r>
              <a:rPr b="1" lang="en-US" sz="1600">
                <a:solidFill>
                  <a:srgbClr val="0098D1"/>
                </a:solidFill>
                <a:latin typeface="Quattrocento Sans"/>
                <a:ea typeface="Quattrocento Sans"/>
                <a:cs typeface="Quattrocento Sans"/>
                <a:sym typeface="Quattrocento Sans"/>
              </a:rPr>
              <a:t>between PC1 to PC2</a:t>
            </a:r>
            <a:endParaRPr b="1" sz="1600">
              <a:solidFill>
                <a:srgbClr val="0098D1"/>
              </a:solidFill>
              <a:latin typeface="Quattrocento Sans"/>
              <a:ea typeface="Quattrocento Sans"/>
              <a:cs typeface="Quattrocento Sans"/>
              <a:sym typeface="Quattrocento Sans"/>
            </a:endParaRPr>
          </a:p>
        </p:txBody>
      </p:sp>
      <p:sp>
        <p:nvSpPr>
          <p:cNvPr id="503" name="Google Shape;503;p13"/>
          <p:cNvSpPr/>
          <p:nvPr/>
        </p:nvSpPr>
        <p:spPr>
          <a:xfrm>
            <a:off x="6751620" y="4196571"/>
            <a:ext cx="2123971" cy="524154"/>
          </a:xfrm>
          <a:prstGeom prst="wedgeRoundRectCallout">
            <a:avLst>
              <a:gd fmla="val -38984" name="adj1"/>
              <a:gd fmla="val 73735" name="adj2"/>
              <a:gd fmla="val 16667" name="adj3"/>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0098D1"/>
                </a:solidFill>
                <a:latin typeface="Quattrocento Sans"/>
                <a:ea typeface="Quattrocento Sans"/>
                <a:cs typeface="Quattrocento Sans"/>
                <a:sym typeface="Quattrocento Sans"/>
              </a:rPr>
              <a:t>Send ping </a:t>
            </a:r>
            <a:endParaRPr/>
          </a:p>
          <a:p>
            <a:pPr indent="0" lvl="0" marL="0" marR="0" rtl="0" algn="ctr">
              <a:spcBef>
                <a:spcPts val="0"/>
              </a:spcBef>
              <a:spcAft>
                <a:spcPts val="0"/>
              </a:spcAft>
              <a:buNone/>
            </a:pPr>
            <a:r>
              <a:rPr b="1" lang="en-US" sz="1600">
                <a:solidFill>
                  <a:srgbClr val="0098D1"/>
                </a:solidFill>
                <a:latin typeface="Quattrocento Sans"/>
                <a:ea typeface="Quattrocento Sans"/>
                <a:cs typeface="Quattrocento Sans"/>
                <a:sym typeface="Quattrocento Sans"/>
              </a:rPr>
              <a:t>PC1 to google.com</a:t>
            </a:r>
            <a:endParaRPr b="1" sz="1600">
              <a:solidFill>
                <a:srgbClr val="0098D1"/>
              </a:solidFill>
              <a:latin typeface="Quattrocento Sans"/>
              <a:ea typeface="Quattrocento Sans"/>
              <a:cs typeface="Quattrocento Sans"/>
              <a:sym typeface="Quattrocento Sans"/>
            </a:endParaRPr>
          </a:p>
        </p:txBody>
      </p:sp>
      <p:sp>
        <p:nvSpPr>
          <p:cNvPr id="504" name="Google Shape;504;p13"/>
          <p:cNvSpPr txBox="1"/>
          <p:nvPr/>
        </p:nvSpPr>
        <p:spPr>
          <a:xfrm>
            <a:off x="6796663" y="6013231"/>
            <a:ext cx="1688960" cy="369332"/>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Quattrocento Sans"/>
                <a:ea typeface="Quattrocento Sans"/>
                <a:cs typeface="Quattrocento Sans"/>
                <a:sym typeface="Quattrocento Sans"/>
              </a:rPr>
              <a:t>google.com</a:t>
            </a:r>
            <a:endParaRPr b="1" sz="1800">
              <a:solidFill>
                <a:srgbClr val="FF0000"/>
              </a:solidFill>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graphicFrame>
        <p:nvGraphicFramePr>
          <p:cNvPr id="510" name="Google Shape;510;p14"/>
          <p:cNvGraphicFramePr/>
          <p:nvPr/>
        </p:nvGraphicFramePr>
        <p:xfrm>
          <a:off x="1332000" y="2418656"/>
          <a:ext cx="6480000" cy="3879204"/>
        </p:xfrm>
        <a:graphic>
          <a:graphicData uri="http://schemas.openxmlformats.org/drawingml/2006/chart">
            <c:chart r:id="rId3"/>
          </a:graphicData>
        </a:graphic>
      </p:graphicFrame>
      <p:sp>
        <p:nvSpPr>
          <p:cNvPr id="511" name="Google Shape;511;p14"/>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25252"/>
              </a:buClr>
              <a:buSzPts val="3600"/>
              <a:buFont typeface="Quattrocento Sans"/>
              <a:buNone/>
            </a:pPr>
            <a:r>
              <a:rPr b="1" lang="en-US" sz="3600">
                <a:solidFill>
                  <a:srgbClr val="525252"/>
                </a:solidFill>
              </a:rPr>
              <a:t>Acquisition Result</a:t>
            </a:r>
            <a:endParaRPr b="1" sz="3600">
              <a:solidFill>
                <a:srgbClr val="525252"/>
              </a:solidFill>
            </a:endParaRPr>
          </a:p>
        </p:txBody>
      </p:sp>
      <p:sp>
        <p:nvSpPr>
          <p:cNvPr id="512" name="Google Shape;512;p14"/>
          <p:cNvSpPr txBox="1"/>
          <p:nvPr>
            <p:ph idx="1" type="body"/>
          </p:nvPr>
        </p:nvSpPr>
        <p:spPr>
          <a:xfrm>
            <a:off x="683618" y="1077461"/>
            <a:ext cx="8363222" cy="4752528"/>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a:t>Without iperf, connect with 3 PCs </a:t>
            </a:r>
            <a:br>
              <a:rPr lang="en-US"/>
            </a:br>
            <a:r>
              <a:rPr lang="en-US"/>
              <a:t>and an iPhone.</a:t>
            </a:r>
            <a:endParaRPr/>
          </a:p>
        </p:txBody>
      </p:sp>
      <p:sp>
        <p:nvSpPr>
          <p:cNvPr id="513" name="Google Shape;513;p14"/>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514" name="Google Shape;514;p14"/>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graphicFrame>
        <p:nvGraphicFramePr>
          <p:cNvPr id="520" name="Google Shape;520;p15"/>
          <p:cNvGraphicFramePr/>
          <p:nvPr/>
        </p:nvGraphicFramePr>
        <p:xfrm>
          <a:off x="1332000" y="2421321"/>
          <a:ext cx="6480000" cy="3887999"/>
        </p:xfrm>
        <a:graphic>
          <a:graphicData uri="http://schemas.openxmlformats.org/drawingml/2006/chart">
            <c:chart r:id="rId3"/>
          </a:graphicData>
        </a:graphic>
      </p:graphicFrame>
      <p:sp>
        <p:nvSpPr>
          <p:cNvPr id="521" name="Google Shape;521;p15"/>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25252"/>
              </a:buClr>
              <a:buSzPts val="3600"/>
              <a:buFont typeface="Quattrocento Sans"/>
              <a:buNone/>
            </a:pPr>
            <a:r>
              <a:rPr b="1" lang="en-US" sz="3600">
                <a:solidFill>
                  <a:srgbClr val="525252"/>
                </a:solidFill>
              </a:rPr>
              <a:t>Acquisition Result</a:t>
            </a:r>
            <a:endParaRPr b="1" sz="3600">
              <a:solidFill>
                <a:srgbClr val="525252"/>
              </a:solidFill>
            </a:endParaRPr>
          </a:p>
        </p:txBody>
      </p:sp>
      <p:sp>
        <p:nvSpPr>
          <p:cNvPr id="522" name="Google Shape;522;p15"/>
          <p:cNvSpPr txBox="1"/>
          <p:nvPr>
            <p:ph idx="1" type="body"/>
          </p:nvPr>
        </p:nvSpPr>
        <p:spPr>
          <a:xfrm>
            <a:off x="683618" y="1077461"/>
            <a:ext cx="8363222" cy="4752528"/>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sz="3200">
                <a:solidFill>
                  <a:srgbClr val="525252"/>
                </a:solidFill>
              </a:rPr>
              <a:t>Load 3MB, connect with 3 PCs and an iPhone.</a:t>
            </a:r>
            <a:endParaRPr sz="3200">
              <a:solidFill>
                <a:srgbClr val="525252"/>
              </a:solidFill>
            </a:endParaRPr>
          </a:p>
        </p:txBody>
      </p:sp>
      <p:sp>
        <p:nvSpPr>
          <p:cNvPr id="523" name="Google Shape;523;p15"/>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524" name="Google Shape;524;p15"/>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aphicFrame>
        <p:nvGraphicFramePr>
          <p:cNvPr id="530" name="Google Shape;530;p16"/>
          <p:cNvGraphicFramePr/>
          <p:nvPr/>
        </p:nvGraphicFramePr>
        <p:xfrm>
          <a:off x="1332000" y="2421709"/>
          <a:ext cx="6480000" cy="3887611"/>
        </p:xfrm>
        <a:graphic>
          <a:graphicData uri="http://schemas.openxmlformats.org/drawingml/2006/chart">
            <c:chart r:id="rId3"/>
          </a:graphicData>
        </a:graphic>
      </p:graphicFrame>
      <p:sp>
        <p:nvSpPr>
          <p:cNvPr id="531" name="Google Shape;531;p16"/>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25252"/>
              </a:buClr>
              <a:buSzPts val="3600"/>
              <a:buFont typeface="Quattrocento Sans"/>
              <a:buNone/>
            </a:pPr>
            <a:r>
              <a:rPr b="1" lang="en-US" sz="3600">
                <a:solidFill>
                  <a:srgbClr val="525252"/>
                </a:solidFill>
              </a:rPr>
              <a:t>Acquisition Result</a:t>
            </a:r>
            <a:endParaRPr b="1" sz="3600">
              <a:solidFill>
                <a:srgbClr val="525252"/>
              </a:solidFill>
            </a:endParaRPr>
          </a:p>
        </p:txBody>
      </p:sp>
      <p:sp>
        <p:nvSpPr>
          <p:cNvPr id="532" name="Google Shape;532;p16"/>
          <p:cNvSpPr txBox="1"/>
          <p:nvPr>
            <p:ph idx="1" type="body"/>
          </p:nvPr>
        </p:nvSpPr>
        <p:spPr>
          <a:xfrm>
            <a:off x="683618" y="1077461"/>
            <a:ext cx="8363222" cy="4752528"/>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sz="3200">
                <a:solidFill>
                  <a:srgbClr val="525252"/>
                </a:solidFill>
              </a:rPr>
              <a:t>Load 5MB, connect with 3 PCs and an iPhone.</a:t>
            </a:r>
            <a:endParaRPr sz="3200">
              <a:solidFill>
                <a:srgbClr val="525252"/>
              </a:solidFill>
            </a:endParaRPr>
          </a:p>
        </p:txBody>
      </p:sp>
      <p:sp>
        <p:nvSpPr>
          <p:cNvPr id="533" name="Google Shape;533;p16"/>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534" name="Google Shape;534;p16"/>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aphicFrame>
        <p:nvGraphicFramePr>
          <p:cNvPr id="540" name="Google Shape;540;p17"/>
          <p:cNvGraphicFramePr/>
          <p:nvPr/>
        </p:nvGraphicFramePr>
        <p:xfrm>
          <a:off x="1332000" y="2421321"/>
          <a:ext cx="6480000" cy="3887999"/>
        </p:xfrm>
        <a:graphic>
          <a:graphicData uri="http://schemas.openxmlformats.org/drawingml/2006/chart">
            <c:chart r:id="rId3"/>
          </a:graphicData>
        </a:graphic>
      </p:graphicFrame>
      <p:sp>
        <p:nvSpPr>
          <p:cNvPr id="541" name="Google Shape;541;p17"/>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25252"/>
              </a:buClr>
              <a:buSzPts val="3600"/>
              <a:buFont typeface="Quattrocento Sans"/>
              <a:buNone/>
            </a:pPr>
            <a:r>
              <a:rPr b="1" lang="en-US" sz="3600">
                <a:solidFill>
                  <a:srgbClr val="525252"/>
                </a:solidFill>
              </a:rPr>
              <a:t>Acquisition Result</a:t>
            </a:r>
            <a:endParaRPr b="1" sz="3600">
              <a:solidFill>
                <a:srgbClr val="525252"/>
              </a:solidFill>
            </a:endParaRPr>
          </a:p>
        </p:txBody>
      </p:sp>
      <p:sp>
        <p:nvSpPr>
          <p:cNvPr id="542" name="Google Shape;542;p17"/>
          <p:cNvSpPr txBox="1"/>
          <p:nvPr>
            <p:ph idx="1" type="body"/>
          </p:nvPr>
        </p:nvSpPr>
        <p:spPr>
          <a:xfrm>
            <a:off x="683618" y="1077461"/>
            <a:ext cx="8363222" cy="4752528"/>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sz="3200">
                <a:solidFill>
                  <a:srgbClr val="525252"/>
                </a:solidFill>
              </a:rPr>
              <a:t>Load 7MB, connect with 3 PCs and an iPhone.</a:t>
            </a:r>
            <a:endParaRPr sz="3200">
              <a:solidFill>
                <a:srgbClr val="525252"/>
              </a:solidFill>
            </a:endParaRPr>
          </a:p>
        </p:txBody>
      </p:sp>
      <p:sp>
        <p:nvSpPr>
          <p:cNvPr id="543" name="Google Shape;543;p17"/>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544" name="Google Shape;544;p17"/>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8"/>
          <p:cNvSpPr txBox="1"/>
          <p:nvPr>
            <p:ph idx="1" type="body"/>
          </p:nvPr>
        </p:nvSpPr>
        <p:spPr>
          <a:xfrm>
            <a:off x="390389" y="1387463"/>
            <a:ext cx="8363222" cy="5121696"/>
          </a:xfrm>
          <a:prstGeom prst="rect">
            <a:avLst/>
          </a:prstGeom>
          <a:noFill/>
          <a:ln>
            <a:noFill/>
          </a:ln>
        </p:spPr>
        <p:txBody>
          <a:bodyPr anchorCtr="0" anchor="t" bIns="45700" lIns="91425" spcFirstLastPara="1" rIns="91425" wrap="square" tIns="45700">
            <a:normAutofit lnSpcReduction="10000"/>
          </a:bodyPr>
          <a:lstStyle/>
          <a:p>
            <a:pPr indent="-246062" lvl="0" marL="449263" rtl="0" algn="l">
              <a:lnSpc>
                <a:spcPct val="150000"/>
              </a:lnSpc>
              <a:spcBef>
                <a:spcPts val="0"/>
              </a:spcBef>
              <a:spcAft>
                <a:spcPts val="0"/>
              </a:spcAft>
              <a:buSzPts val="3200"/>
              <a:buNone/>
            </a:pPr>
            <a:r>
              <a:t/>
            </a:r>
            <a:endParaRPr/>
          </a:p>
          <a:p>
            <a:pPr indent="-246062" lvl="0" marL="449263" rtl="0" algn="l">
              <a:lnSpc>
                <a:spcPct val="150000"/>
              </a:lnSpc>
              <a:spcBef>
                <a:spcPts val="1200"/>
              </a:spcBef>
              <a:spcAft>
                <a:spcPts val="0"/>
              </a:spcAft>
              <a:buSzPts val="3200"/>
              <a:buNone/>
            </a:pPr>
            <a:r>
              <a:t/>
            </a:r>
            <a:endParaRPr/>
          </a:p>
          <a:p>
            <a:pPr indent="-246062" lvl="0" marL="449263" rtl="0" algn="l">
              <a:lnSpc>
                <a:spcPct val="150000"/>
              </a:lnSpc>
              <a:spcBef>
                <a:spcPts val="1200"/>
              </a:spcBef>
              <a:spcAft>
                <a:spcPts val="0"/>
              </a:spcAft>
              <a:buSzPts val="3200"/>
              <a:buNone/>
            </a:pPr>
            <a:r>
              <a:t/>
            </a:r>
            <a:endParaRPr/>
          </a:p>
          <a:p>
            <a:pPr indent="-449263" lvl="0" marL="449263" rtl="0" algn="l">
              <a:lnSpc>
                <a:spcPct val="150000"/>
              </a:lnSpc>
              <a:spcBef>
                <a:spcPts val="1200"/>
              </a:spcBef>
              <a:spcAft>
                <a:spcPts val="0"/>
              </a:spcAft>
              <a:buSzPts val="3200"/>
              <a:buChar char="●"/>
            </a:pPr>
            <a:r>
              <a:rPr lang="en-US"/>
              <a:t>Both mean and variance are legal&lt;rogue</a:t>
            </a:r>
            <a:endParaRPr/>
          </a:p>
          <a:p>
            <a:pPr indent="-449263" lvl="0" marL="449263" rtl="0" algn="l">
              <a:lnSpc>
                <a:spcPct val="150000"/>
              </a:lnSpc>
              <a:spcBef>
                <a:spcPts val="1200"/>
              </a:spcBef>
              <a:spcAft>
                <a:spcPts val="0"/>
              </a:spcAft>
              <a:buSzPts val="3200"/>
              <a:buChar char="●"/>
            </a:pPr>
            <a:r>
              <a:rPr lang="en-US"/>
              <a:t>RTT increases as load increases</a:t>
            </a:r>
            <a:endParaRPr/>
          </a:p>
          <a:p>
            <a:pPr indent="-449263" lvl="0" marL="449263" rtl="0" algn="l">
              <a:lnSpc>
                <a:spcPct val="150000"/>
              </a:lnSpc>
              <a:spcBef>
                <a:spcPts val="1200"/>
              </a:spcBef>
              <a:spcAft>
                <a:spcPts val="0"/>
              </a:spcAft>
              <a:buSzPts val="3200"/>
              <a:buChar char="●"/>
            </a:pPr>
            <a:r>
              <a:rPr b="0" i="0" lang="en-US" sz="3200">
                <a:solidFill>
                  <a:srgbClr val="525252"/>
                </a:solidFill>
                <a:latin typeface="Arial"/>
                <a:ea typeface="Arial"/>
                <a:cs typeface="Arial"/>
                <a:sym typeface="Arial"/>
              </a:rPr>
              <a:t>Application of detection programs</a:t>
            </a:r>
            <a:r>
              <a:rPr lang="en-US"/>
              <a:t> </a:t>
            </a:r>
            <a:endParaRPr/>
          </a:p>
          <a:p>
            <a:pPr indent="-246062" lvl="0" marL="449263" rtl="0" algn="l">
              <a:lnSpc>
                <a:spcPct val="150000"/>
              </a:lnSpc>
              <a:spcBef>
                <a:spcPts val="1200"/>
              </a:spcBef>
              <a:spcAft>
                <a:spcPts val="0"/>
              </a:spcAft>
              <a:buSzPts val="3200"/>
              <a:buNone/>
            </a:pPr>
            <a:r>
              <a:t/>
            </a:r>
            <a:endParaRPr/>
          </a:p>
        </p:txBody>
      </p:sp>
      <p:sp>
        <p:nvSpPr>
          <p:cNvPr id="551" name="Google Shape;551;p18"/>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552" name="Google Shape;552;p18"/>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53" name="Google Shape;553;p18"/>
          <p:cNvSpPr txBox="1"/>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525252"/>
              </a:buClr>
              <a:buSzPts val="3600"/>
              <a:buFont typeface="Quattrocento Sans"/>
              <a:buNone/>
            </a:pPr>
            <a:r>
              <a:rPr b="1" lang="en-US" sz="3600">
                <a:solidFill>
                  <a:srgbClr val="525252"/>
                </a:solidFill>
                <a:latin typeface="Quattrocento Sans"/>
                <a:ea typeface="Quattrocento Sans"/>
                <a:cs typeface="Quattrocento Sans"/>
                <a:sym typeface="Quattrocento Sans"/>
              </a:rPr>
              <a:t>Acquisition Result</a:t>
            </a:r>
            <a:endParaRPr b="1" sz="3600">
              <a:solidFill>
                <a:srgbClr val="525252"/>
              </a:solidFill>
              <a:latin typeface="Quattrocento Sans"/>
              <a:ea typeface="Quattrocento Sans"/>
              <a:cs typeface="Quattrocento Sans"/>
              <a:sym typeface="Quattrocento Sans"/>
            </a:endParaRPr>
          </a:p>
        </p:txBody>
      </p:sp>
      <p:sp>
        <p:nvSpPr>
          <p:cNvPr id="554" name="Google Shape;554;p18"/>
          <p:cNvSpPr txBox="1"/>
          <p:nvPr/>
        </p:nvSpPr>
        <p:spPr>
          <a:xfrm>
            <a:off x="2217021" y="1272489"/>
            <a:ext cx="23372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4D4D4D"/>
                </a:solidFill>
                <a:latin typeface="Quattrocento Sans"/>
                <a:ea typeface="Quattrocento Sans"/>
                <a:cs typeface="Quattrocento Sans"/>
                <a:sym typeface="Quattrocento Sans"/>
              </a:rPr>
              <a:t>Witohout Iperf</a:t>
            </a:r>
            <a:endParaRPr b="1" sz="2400">
              <a:solidFill>
                <a:srgbClr val="4D4D4D"/>
              </a:solidFill>
              <a:latin typeface="Quattrocento Sans"/>
              <a:ea typeface="Quattrocento Sans"/>
              <a:cs typeface="Quattrocento Sans"/>
              <a:sym typeface="Quattrocento Sans"/>
            </a:endParaRPr>
          </a:p>
        </p:txBody>
      </p:sp>
      <p:sp>
        <p:nvSpPr>
          <p:cNvPr id="555" name="Google Shape;555;p18"/>
          <p:cNvSpPr txBox="1"/>
          <p:nvPr/>
        </p:nvSpPr>
        <p:spPr>
          <a:xfrm>
            <a:off x="5328242" y="1272489"/>
            <a:ext cx="976964" cy="5320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4D4D4D"/>
                </a:solidFill>
                <a:latin typeface="Quattrocento Sans"/>
                <a:ea typeface="Quattrocento Sans"/>
                <a:cs typeface="Quattrocento Sans"/>
                <a:sym typeface="Quattrocento Sans"/>
              </a:rPr>
              <a:t>3MB</a:t>
            </a:r>
            <a:endParaRPr b="1" sz="2800">
              <a:solidFill>
                <a:srgbClr val="4D4D4D"/>
              </a:solidFill>
              <a:latin typeface="Quattrocento Sans"/>
              <a:ea typeface="Quattrocento Sans"/>
              <a:cs typeface="Quattrocento Sans"/>
              <a:sym typeface="Quattrocento Sans"/>
            </a:endParaRPr>
          </a:p>
        </p:txBody>
      </p:sp>
      <p:sp>
        <p:nvSpPr>
          <p:cNvPr id="556" name="Google Shape;556;p18"/>
          <p:cNvSpPr txBox="1"/>
          <p:nvPr/>
        </p:nvSpPr>
        <p:spPr>
          <a:xfrm>
            <a:off x="2959965" y="2592711"/>
            <a:ext cx="976964" cy="5320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4D4D4D"/>
                </a:solidFill>
                <a:latin typeface="Quattrocento Sans"/>
                <a:ea typeface="Quattrocento Sans"/>
                <a:cs typeface="Quattrocento Sans"/>
                <a:sym typeface="Quattrocento Sans"/>
              </a:rPr>
              <a:t>5MB</a:t>
            </a:r>
            <a:endParaRPr b="1" sz="2800">
              <a:solidFill>
                <a:srgbClr val="4D4D4D"/>
              </a:solidFill>
              <a:latin typeface="Quattrocento Sans"/>
              <a:ea typeface="Quattrocento Sans"/>
              <a:cs typeface="Quattrocento Sans"/>
              <a:sym typeface="Quattrocento Sans"/>
            </a:endParaRPr>
          </a:p>
        </p:txBody>
      </p:sp>
      <p:sp>
        <p:nvSpPr>
          <p:cNvPr id="557" name="Google Shape;557;p18"/>
          <p:cNvSpPr txBox="1"/>
          <p:nvPr/>
        </p:nvSpPr>
        <p:spPr>
          <a:xfrm>
            <a:off x="5328242" y="2548702"/>
            <a:ext cx="976964" cy="5320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4D4D4D"/>
                </a:solidFill>
                <a:latin typeface="Quattrocento Sans"/>
                <a:ea typeface="Quattrocento Sans"/>
                <a:cs typeface="Quattrocento Sans"/>
                <a:sym typeface="Quattrocento Sans"/>
              </a:rPr>
              <a:t>7MB</a:t>
            </a:r>
            <a:endParaRPr b="1" sz="2800">
              <a:solidFill>
                <a:srgbClr val="4D4D4D"/>
              </a:solidFill>
              <a:latin typeface="Quattrocento Sans"/>
              <a:ea typeface="Quattrocento Sans"/>
              <a:cs typeface="Quattrocento Sans"/>
              <a:sym typeface="Quattrocento Sans"/>
            </a:endParaRPr>
          </a:p>
        </p:txBody>
      </p:sp>
      <p:sp>
        <p:nvSpPr>
          <p:cNvPr id="558" name="Google Shape;558;p18"/>
          <p:cNvSpPr/>
          <p:nvPr/>
        </p:nvSpPr>
        <p:spPr>
          <a:xfrm>
            <a:off x="1907704" y="1285566"/>
            <a:ext cx="5472608" cy="2613679"/>
          </a:xfrm>
          <a:prstGeom prst="flowChartProcess">
            <a:avLst/>
          </a:prstGeom>
          <a:no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accent1"/>
              </a:solidFill>
              <a:latin typeface="Quattrocento Sans"/>
              <a:ea typeface="Quattrocento Sans"/>
              <a:cs typeface="Quattrocento Sans"/>
              <a:sym typeface="Quattrocento Sans"/>
            </a:endParaRPr>
          </a:p>
        </p:txBody>
      </p:sp>
      <p:graphicFrame>
        <p:nvGraphicFramePr>
          <p:cNvPr id="559" name="Google Shape;559;p18"/>
          <p:cNvGraphicFramePr/>
          <p:nvPr/>
        </p:nvGraphicFramePr>
        <p:xfrm>
          <a:off x="2375976" y="1736300"/>
          <a:ext cx="3000000" cy="3000000"/>
        </p:xfrm>
        <a:graphic>
          <a:graphicData uri="http://schemas.openxmlformats.org/drawingml/2006/table">
            <a:tbl>
              <a:tblPr>
                <a:noFill/>
                <a:tableStyleId>{C11BD916-1C07-4CFD-B6BA-13E4E5DC3653}</a:tableStyleId>
              </a:tblPr>
              <a:tblGrid>
                <a:gridCol w="673100"/>
                <a:gridCol w="673100"/>
                <a:gridCol w="673100"/>
              </a:tblGrid>
              <a:tr h="228600">
                <a:tc>
                  <a:txBody>
                    <a:bodyPr/>
                    <a:lstStyle/>
                    <a:p>
                      <a:pPr indent="0" lvl="0" marL="0" marR="0" rtl="0" algn="l">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spcBef>
                          <a:spcPts val="0"/>
                        </a:spcBef>
                        <a:spcAft>
                          <a:spcPts val="0"/>
                        </a:spcAft>
                        <a:buNone/>
                      </a:pPr>
                      <a:r>
                        <a:rPr b="1" lang="en-US" sz="1100" u="none" cap="none" strike="noStrike"/>
                        <a:t>Legal</a:t>
                      </a:r>
                      <a:endParaRPr b="1" i="0" sz="1100" u="none" cap="none" strike="noStrike">
                        <a:solidFill>
                          <a:srgbClr val="4472C4"/>
                        </a:solidFill>
                        <a:latin typeface="Arial"/>
                        <a:ea typeface="Arial"/>
                        <a:cs typeface="Arial"/>
                        <a:sym typeface="Arial"/>
                      </a:endParaRPr>
                    </a:p>
                  </a:txBody>
                  <a:tcPr marT="9525" marB="0" marR="9525" marL="9525" anchor="ctr"/>
                </a:tc>
                <a:tc>
                  <a:txBody>
                    <a:bodyPr/>
                    <a:lstStyle/>
                    <a:p>
                      <a:pPr indent="0" lvl="0" marL="0" marR="0" rtl="0" algn="l">
                        <a:spcBef>
                          <a:spcPts val="0"/>
                        </a:spcBef>
                        <a:spcAft>
                          <a:spcPts val="0"/>
                        </a:spcAft>
                        <a:buNone/>
                      </a:pPr>
                      <a:r>
                        <a:rPr b="1" lang="en-US" sz="1100" u="none" cap="none" strike="noStrike"/>
                        <a:t>Rogue</a:t>
                      </a:r>
                      <a:endParaRPr b="1" i="0" sz="1100" u="none" cap="none" strike="noStrike">
                        <a:solidFill>
                          <a:srgbClr val="ED7D31"/>
                        </a:solidFill>
                        <a:latin typeface="Arial"/>
                        <a:ea typeface="Arial"/>
                        <a:cs typeface="Arial"/>
                        <a:sym typeface="Arial"/>
                      </a:endParaRPr>
                    </a:p>
                  </a:txBody>
                  <a:tcPr marT="9525" marB="0" marR="9525" marL="9525" anchor="ctr"/>
                </a:tc>
              </a:tr>
              <a:tr h="228600">
                <a:tc>
                  <a:txBody>
                    <a:bodyPr/>
                    <a:lstStyle/>
                    <a:p>
                      <a:pPr indent="0" lvl="0" marL="0" marR="0" rtl="0" algn="l">
                        <a:spcBef>
                          <a:spcPts val="0"/>
                        </a:spcBef>
                        <a:spcAft>
                          <a:spcPts val="0"/>
                        </a:spcAft>
                        <a:buNone/>
                      </a:pPr>
                      <a:r>
                        <a:rPr b="1" lang="en-US" sz="1100" u="none" cap="none" strike="noStrike"/>
                        <a:t>variance</a:t>
                      </a:r>
                      <a:endParaRPr b="1"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60.27545</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558.655</a:t>
                      </a:r>
                      <a:endParaRPr b="0" i="0" sz="1100" u="none" cap="none" strike="noStrike">
                        <a:solidFill>
                          <a:srgbClr val="000000"/>
                        </a:solidFill>
                        <a:latin typeface="Arial"/>
                        <a:ea typeface="Arial"/>
                        <a:cs typeface="Arial"/>
                        <a:sym typeface="Arial"/>
                      </a:endParaRPr>
                    </a:p>
                  </a:txBody>
                  <a:tcPr marT="9525" marB="0" marR="9525" marL="9525" anchor="ctr"/>
                </a:tc>
              </a:tr>
              <a:tr h="228600">
                <a:tc>
                  <a:txBody>
                    <a:bodyPr/>
                    <a:lstStyle/>
                    <a:p>
                      <a:pPr indent="0" lvl="0" marL="0" marR="0" rtl="0" algn="l">
                        <a:spcBef>
                          <a:spcPts val="0"/>
                        </a:spcBef>
                        <a:spcAft>
                          <a:spcPts val="0"/>
                        </a:spcAft>
                        <a:buNone/>
                      </a:pPr>
                      <a:r>
                        <a:rPr b="1" lang="en-US" sz="1100" u="none" cap="none" strike="noStrike"/>
                        <a:t>average</a:t>
                      </a:r>
                      <a:endParaRPr b="1"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9.761745</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20.25342</a:t>
                      </a:r>
                      <a:endParaRPr b="0" i="0" sz="1100" u="none" cap="none" strike="noStrike">
                        <a:solidFill>
                          <a:srgbClr val="000000"/>
                        </a:solidFill>
                        <a:latin typeface="Arial"/>
                        <a:ea typeface="Arial"/>
                        <a:cs typeface="Arial"/>
                        <a:sym typeface="Arial"/>
                      </a:endParaRPr>
                    </a:p>
                  </a:txBody>
                  <a:tcPr marT="9525" marB="0" marR="9525" marL="9525" anchor="ctr"/>
                </a:tc>
              </a:tr>
            </a:tbl>
          </a:graphicData>
        </a:graphic>
      </p:graphicFrame>
      <p:graphicFrame>
        <p:nvGraphicFramePr>
          <p:cNvPr id="560" name="Google Shape;560;p18"/>
          <p:cNvGraphicFramePr/>
          <p:nvPr/>
        </p:nvGraphicFramePr>
        <p:xfrm>
          <a:off x="2375976" y="3013242"/>
          <a:ext cx="3000000" cy="3000000"/>
        </p:xfrm>
        <a:graphic>
          <a:graphicData uri="http://schemas.openxmlformats.org/drawingml/2006/table">
            <a:tbl>
              <a:tblPr>
                <a:noFill/>
                <a:tableStyleId>{C11BD916-1C07-4CFD-B6BA-13E4E5DC3653}</a:tableStyleId>
              </a:tblPr>
              <a:tblGrid>
                <a:gridCol w="673100"/>
                <a:gridCol w="673100"/>
                <a:gridCol w="673100"/>
              </a:tblGrid>
              <a:tr h="228600">
                <a:tc>
                  <a:txBody>
                    <a:bodyPr/>
                    <a:lstStyle/>
                    <a:p>
                      <a:pPr indent="0" lvl="0" marL="0" marR="0" rtl="0" algn="l">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spcBef>
                          <a:spcPts val="0"/>
                        </a:spcBef>
                        <a:spcAft>
                          <a:spcPts val="0"/>
                        </a:spcAft>
                        <a:buNone/>
                      </a:pPr>
                      <a:r>
                        <a:rPr b="1" lang="en-US" sz="1100" u="none" cap="none" strike="noStrike"/>
                        <a:t>Legal</a:t>
                      </a:r>
                      <a:endParaRPr b="1" i="0" sz="1100" u="none" cap="none" strike="noStrike">
                        <a:solidFill>
                          <a:srgbClr val="4472C4"/>
                        </a:solidFill>
                        <a:latin typeface="Arial"/>
                        <a:ea typeface="Arial"/>
                        <a:cs typeface="Arial"/>
                        <a:sym typeface="Arial"/>
                      </a:endParaRPr>
                    </a:p>
                  </a:txBody>
                  <a:tcPr marT="9525" marB="0" marR="9525" marL="9525" anchor="ctr"/>
                </a:tc>
                <a:tc>
                  <a:txBody>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Rogue</a:t>
                      </a:r>
                      <a:endParaRPr/>
                    </a:p>
                  </a:txBody>
                  <a:tcPr marT="9525" marB="0" marR="9525" marL="9525" anchor="ctr"/>
                </a:tc>
              </a:tr>
              <a:tr h="228600">
                <a:tc>
                  <a:txBody>
                    <a:bodyPr/>
                    <a:lstStyle/>
                    <a:p>
                      <a:pPr indent="0" lvl="0" marL="0" marR="0" rtl="0" algn="l">
                        <a:spcBef>
                          <a:spcPts val="0"/>
                        </a:spcBef>
                        <a:spcAft>
                          <a:spcPts val="0"/>
                        </a:spcAft>
                        <a:buNone/>
                      </a:pPr>
                      <a:r>
                        <a:rPr b="1" lang="en-US" sz="1100" u="none" cap="none" strike="noStrike"/>
                        <a:t>variance</a:t>
                      </a:r>
                      <a:endParaRPr b="1"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501.2121</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2105.33</a:t>
                      </a:r>
                      <a:endParaRPr b="0" i="0" sz="1100" u="none" cap="none" strike="noStrike">
                        <a:solidFill>
                          <a:srgbClr val="000000"/>
                        </a:solidFill>
                        <a:latin typeface="Arial"/>
                        <a:ea typeface="Arial"/>
                        <a:cs typeface="Arial"/>
                        <a:sym typeface="Arial"/>
                      </a:endParaRPr>
                    </a:p>
                  </a:txBody>
                  <a:tcPr marT="9525" marB="0" marR="9525" marL="9525" anchor="ctr"/>
                </a:tc>
              </a:tr>
              <a:tr h="228600">
                <a:tc>
                  <a:txBody>
                    <a:bodyPr/>
                    <a:lstStyle/>
                    <a:p>
                      <a:pPr indent="0" lvl="0" marL="0" marR="0" rtl="0" algn="l">
                        <a:spcBef>
                          <a:spcPts val="0"/>
                        </a:spcBef>
                        <a:spcAft>
                          <a:spcPts val="0"/>
                        </a:spcAft>
                        <a:buNone/>
                      </a:pPr>
                      <a:r>
                        <a:rPr b="1" lang="en-US" sz="1100" u="none" cap="none" strike="noStrike"/>
                        <a:t>average</a:t>
                      </a:r>
                      <a:endParaRPr b="1"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14.47458</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42.54448</a:t>
                      </a:r>
                      <a:endParaRPr b="0" i="0" sz="1100" u="none" cap="none" strike="noStrike">
                        <a:solidFill>
                          <a:srgbClr val="000000"/>
                        </a:solidFill>
                        <a:latin typeface="Arial"/>
                        <a:ea typeface="Arial"/>
                        <a:cs typeface="Arial"/>
                        <a:sym typeface="Arial"/>
                      </a:endParaRPr>
                    </a:p>
                  </a:txBody>
                  <a:tcPr marT="9525" marB="0" marR="9525" marL="9525" anchor="ctr"/>
                </a:tc>
              </a:tr>
            </a:tbl>
          </a:graphicData>
        </a:graphic>
      </p:graphicFrame>
      <p:graphicFrame>
        <p:nvGraphicFramePr>
          <p:cNvPr id="561" name="Google Shape;561;p18"/>
          <p:cNvGraphicFramePr/>
          <p:nvPr/>
        </p:nvGraphicFramePr>
        <p:xfrm>
          <a:off x="4826124" y="1736300"/>
          <a:ext cx="3000000" cy="3000000"/>
        </p:xfrm>
        <a:graphic>
          <a:graphicData uri="http://schemas.openxmlformats.org/drawingml/2006/table">
            <a:tbl>
              <a:tblPr>
                <a:noFill/>
                <a:tableStyleId>{C11BD916-1C07-4CFD-B6BA-13E4E5DC3653}</a:tableStyleId>
              </a:tblPr>
              <a:tblGrid>
                <a:gridCol w="673100"/>
                <a:gridCol w="673100"/>
                <a:gridCol w="673100"/>
              </a:tblGrid>
              <a:tr h="228600">
                <a:tc>
                  <a:txBody>
                    <a:bodyPr/>
                    <a:lstStyle/>
                    <a:p>
                      <a:pPr indent="0" lvl="0" marL="0" marR="0" rtl="0" algn="l">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spcBef>
                          <a:spcPts val="0"/>
                        </a:spcBef>
                        <a:spcAft>
                          <a:spcPts val="0"/>
                        </a:spcAft>
                        <a:buNone/>
                      </a:pPr>
                      <a:r>
                        <a:rPr b="1" lang="en-US" sz="1100" u="none" cap="none" strike="noStrike"/>
                        <a:t>Legal</a:t>
                      </a:r>
                      <a:endParaRPr b="1" i="0" sz="1100" u="none" cap="none" strike="noStrike">
                        <a:solidFill>
                          <a:srgbClr val="4472C4"/>
                        </a:solidFill>
                        <a:latin typeface="Arial"/>
                        <a:ea typeface="Arial"/>
                        <a:cs typeface="Arial"/>
                        <a:sym typeface="Arial"/>
                      </a:endParaRPr>
                    </a:p>
                  </a:txBody>
                  <a:tcPr marT="9525" marB="0" marR="9525" marL="9525" anchor="ctr"/>
                </a:tc>
                <a:tc>
                  <a:txBody>
                    <a:bodyPr/>
                    <a:lstStyle/>
                    <a:p>
                      <a:pPr indent="0" lvl="0" marL="0" marR="0" rtl="0" algn="l">
                        <a:spcBef>
                          <a:spcPts val="0"/>
                        </a:spcBef>
                        <a:spcAft>
                          <a:spcPts val="0"/>
                        </a:spcAft>
                        <a:buNone/>
                      </a:pPr>
                      <a:r>
                        <a:rPr b="1" lang="en-US" sz="1100" u="none" cap="none" strike="noStrike"/>
                        <a:t>Rogue</a:t>
                      </a:r>
                      <a:endParaRPr b="1" i="0" sz="1100" u="none" cap="none" strike="noStrike">
                        <a:solidFill>
                          <a:srgbClr val="ED7D31"/>
                        </a:solidFill>
                        <a:latin typeface="Arial"/>
                        <a:ea typeface="Arial"/>
                        <a:cs typeface="Arial"/>
                        <a:sym typeface="Arial"/>
                      </a:endParaRPr>
                    </a:p>
                  </a:txBody>
                  <a:tcPr marT="9525" marB="0" marR="9525" marL="9525" anchor="ctr"/>
                </a:tc>
              </a:tr>
              <a:tr h="228600">
                <a:tc>
                  <a:txBody>
                    <a:bodyPr/>
                    <a:lstStyle/>
                    <a:p>
                      <a:pPr indent="0" lvl="0" marL="0" marR="0" rtl="0" algn="l">
                        <a:spcBef>
                          <a:spcPts val="0"/>
                        </a:spcBef>
                        <a:spcAft>
                          <a:spcPts val="0"/>
                        </a:spcAft>
                        <a:buNone/>
                      </a:pPr>
                      <a:r>
                        <a:rPr b="1" lang="en-US" sz="1100" u="none" cap="none" strike="noStrike"/>
                        <a:t>variance</a:t>
                      </a:r>
                      <a:endParaRPr b="1"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93.30117</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1533.754</a:t>
                      </a:r>
                      <a:endParaRPr b="0" i="0" sz="1100" u="none" cap="none" strike="noStrike">
                        <a:solidFill>
                          <a:srgbClr val="000000"/>
                        </a:solidFill>
                        <a:latin typeface="Arial"/>
                        <a:ea typeface="Arial"/>
                        <a:cs typeface="Arial"/>
                        <a:sym typeface="Arial"/>
                      </a:endParaRPr>
                    </a:p>
                  </a:txBody>
                  <a:tcPr marT="9525" marB="0" marR="9525" marL="9525" anchor="ctr"/>
                </a:tc>
              </a:tr>
              <a:tr h="228600">
                <a:tc>
                  <a:txBody>
                    <a:bodyPr/>
                    <a:lstStyle/>
                    <a:p>
                      <a:pPr indent="0" lvl="0" marL="0" marR="0" rtl="0" algn="l">
                        <a:spcBef>
                          <a:spcPts val="0"/>
                        </a:spcBef>
                        <a:spcAft>
                          <a:spcPts val="0"/>
                        </a:spcAft>
                        <a:buNone/>
                      </a:pPr>
                      <a:r>
                        <a:rPr b="1" lang="en-US" sz="1100" u="none" cap="none" strike="noStrike"/>
                        <a:t>average</a:t>
                      </a:r>
                      <a:endParaRPr b="1"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11.2678</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35.24823</a:t>
                      </a:r>
                      <a:endParaRPr b="0" i="0" sz="1100" u="none" cap="none" strike="noStrike">
                        <a:solidFill>
                          <a:srgbClr val="000000"/>
                        </a:solidFill>
                        <a:latin typeface="Arial"/>
                        <a:ea typeface="Arial"/>
                        <a:cs typeface="Arial"/>
                        <a:sym typeface="Arial"/>
                      </a:endParaRPr>
                    </a:p>
                  </a:txBody>
                  <a:tcPr marT="9525" marB="0" marR="9525" marL="9525" anchor="ctr"/>
                </a:tc>
              </a:tr>
            </a:tbl>
          </a:graphicData>
        </a:graphic>
      </p:graphicFrame>
      <p:graphicFrame>
        <p:nvGraphicFramePr>
          <p:cNvPr id="562" name="Google Shape;562;p18"/>
          <p:cNvGraphicFramePr/>
          <p:nvPr/>
        </p:nvGraphicFramePr>
        <p:xfrm>
          <a:off x="4826124" y="3007929"/>
          <a:ext cx="3000000" cy="3000000"/>
        </p:xfrm>
        <a:graphic>
          <a:graphicData uri="http://schemas.openxmlformats.org/drawingml/2006/table">
            <a:tbl>
              <a:tblPr>
                <a:noFill/>
                <a:tableStyleId>{C11BD916-1C07-4CFD-B6BA-13E4E5DC3653}</a:tableStyleId>
              </a:tblPr>
              <a:tblGrid>
                <a:gridCol w="673100"/>
                <a:gridCol w="673100"/>
                <a:gridCol w="673100"/>
              </a:tblGrid>
              <a:tr h="228600">
                <a:tc>
                  <a:txBody>
                    <a:bodyPr/>
                    <a:lstStyle/>
                    <a:p>
                      <a:pPr indent="0" lvl="0" marL="0" marR="0" rtl="0" algn="l">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l">
                        <a:spcBef>
                          <a:spcPts val="0"/>
                        </a:spcBef>
                        <a:spcAft>
                          <a:spcPts val="0"/>
                        </a:spcAft>
                        <a:buNone/>
                      </a:pPr>
                      <a:r>
                        <a:rPr b="1" lang="en-US" sz="1100" u="none" cap="none" strike="noStrike">
                          <a:solidFill>
                            <a:schemeClr val="dk1"/>
                          </a:solidFill>
                        </a:rPr>
                        <a:t>Legal</a:t>
                      </a:r>
                      <a:endParaRPr b="1" i="0" sz="1100" u="none" cap="none" strike="noStrike">
                        <a:solidFill>
                          <a:schemeClr val="dk1"/>
                        </a:solidFill>
                        <a:latin typeface="Arial"/>
                        <a:ea typeface="Arial"/>
                        <a:cs typeface="Arial"/>
                        <a:sym typeface="Arial"/>
                      </a:endParaRPr>
                    </a:p>
                  </a:txBody>
                  <a:tcPr marT="9525" marB="0" marR="9525" marL="9525" anchor="ctr"/>
                </a:tc>
                <a:tc>
                  <a:txBody>
                    <a:bodyPr/>
                    <a:lstStyle/>
                    <a:p>
                      <a:pPr indent="0" lvl="0" marL="0" marR="0" rtl="0" algn="l">
                        <a:spcBef>
                          <a:spcPts val="0"/>
                        </a:spcBef>
                        <a:spcAft>
                          <a:spcPts val="0"/>
                        </a:spcAft>
                        <a:buNone/>
                      </a:pPr>
                      <a:r>
                        <a:rPr b="1" lang="en-US" sz="1100" u="none" cap="none" strike="noStrike">
                          <a:solidFill>
                            <a:schemeClr val="dk1"/>
                          </a:solidFill>
                        </a:rPr>
                        <a:t>Rogue</a:t>
                      </a:r>
                      <a:endParaRPr b="1" i="0" sz="1100" u="none" cap="none" strike="noStrike">
                        <a:solidFill>
                          <a:schemeClr val="dk1"/>
                        </a:solidFill>
                        <a:latin typeface="Arial"/>
                        <a:ea typeface="Arial"/>
                        <a:cs typeface="Arial"/>
                        <a:sym typeface="Arial"/>
                      </a:endParaRPr>
                    </a:p>
                  </a:txBody>
                  <a:tcPr marT="9525" marB="0" marR="9525" marL="9525" anchor="ctr"/>
                </a:tc>
              </a:tr>
              <a:tr h="228600">
                <a:tc>
                  <a:txBody>
                    <a:bodyPr/>
                    <a:lstStyle/>
                    <a:p>
                      <a:pPr indent="0" lvl="0" marL="0" marR="0" rtl="0" algn="l">
                        <a:spcBef>
                          <a:spcPts val="0"/>
                        </a:spcBef>
                        <a:spcAft>
                          <a:spcPts val="0"/>
                        </a:spcAft>
                        <a:buNone/>
                      </a:pPr>
                      <a:r>
                        <a:rPr b="1" lang="en-US" sz="1100" u="none" cap="none" strike="noStrike"/>
                        <a:t>variance</a:t>
                      </a:r>
                      <a:endParaRPr b="1"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235.8639</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4069.698</a:t>
                      </a:r>
                      <a:endParaRPr b="0" i="0" sz="1100" u="none" cap="none" strike="noStrike">
                        <a:solidFill>
                          <a:srgbClr val="000000"/>
                        </a:solidFill>
                        <a:latin typeface="Arial"/>
                        <a:ea typeface="Arial"/>
                        <a:cs typeface="Arial"/>
                        <a:sym typeface="Arial"/>
                      </a:endParaRPr>
                    </a:p>
                  </a:txBody>
                  <a:tcPr marT="9525" marB="0" marR="9525" marL="9525" anchor="ctr"/>
                </a:tc>
              </a:tr>
              <a:tr h="228600">
                <a:tc>
                  <a:txBody>
                    <a:bodyPr/>
                    <a:lstStyle/>
                    <a:p>
                      <a:pPr indent="0" lvl="0" marL="0" marR="0" rtl="0" algn="l">
                        <a:spcBef>
                          <a:spcPts val="0"/>
                        </a:spcBef>
                        <a:spcAft>
                          <a:spcPts val="0"/>
                        </a:spcAft>
                        <a:buNone/>
                      </a:pPr>
                      <a:r>
                        <a:rPr b="1" lang="en-US" sz="1100" u="none" cap="none" strike="noStrike"/>
                        <a:t>average</a:t>
                      </a:r>
                      <a:endParaRPr b="1"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15.34014</a:t>
                      </a:r>
                      <a:endParaRPr b="0" i="0" sz="11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100" u="none" cap="none" strike="noStrike"/>
                        <a:t>57.70722</a:t>
                      </a:r>
                      <a:endParaRPr b="0" i="0" sz="1100" u="none" cap="none" strike="noStrike">
                        <a:solidFill>
                          <a:srgbClr val="000000"/>
                        </a:solidFill>
                        <a:latin typeface="Arial"/>
                        <a:ea typeface="Arial"/>
                        <a:cs typeface="Arial"/>
                        <a:sym typeface="Arial"/>
                      </a:endParaRPr>
                    </a:p>
                  </a:txBody>
                  <a:tcPr marT="9525" marB="0" marR="9525" marL="9525"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9"/>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515151"/>
              </a:buClr>
              <a:buSzPct val="100000"/>
              <a:buFont typeface="Quattrocento Sans"/>
              <a:buNone/>
            </a:pPr>
            <a:r>
              <a:rPr b="1" i="0" lang="en-US" sz="3600" u="none" cap="none" strike="noStrike">
                <a:solidFill>
                  <a:srgbClr val="515151"/>
                </a:solidFill>
                <a:latin typeface="Quattrocento Sans"/>
                <a:ea typeface="Quattrocento Sans"/>
                <a:cs typeface="Quattrocento Sans"/>
                <a:sym typeface="Quattrocento Sans"/>
              </a:rPr>
              <a:t>Detection results (competing method)</a:t>
            </a:r>
            <a:endParaRPr/>
          </a:p>
        </p:txBody>
      </p:sp>
      <p:sp>
        <p:nvSpPr>
          <p:cNvPr id="569" name="Google Shape;569;p19"/>
          <p:cNvSpPr txBox="1"/>
          <p:nvPr>
            <p:ph idx="1" type="body"/>
          </p:nvPr>
        </p:nvSpPr>
        <p:spPr>
          <a:xfrm>
            <a:off x="695450" y="1273414"/>
            <a:ext cx="8363222" cy="5209026"/>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b="1" lang="en-US" sz="3200">
                <a:solidFill>
                  <a:srgbClr val="525252"/>
                </a:solidFill>
              </a:rPr>
              <a:t>F-score : 0.74, </a:t>
            </a:r>
            <a:r>
              <a:rPr b="1" lang="en-US" sz="3600">
                <a:solidFill>
                  <a:srgbClr val="525252"/>
                </a:solidFill>
              </a:rPr>
              <a:t>Accuracy</a:t>
            </a:r>
            <a:r>
              <a:rPr b="1" lang="en-US" sz="3200">
                <a:solidFill>
                  <a:srgbClr val="525252"/>
                </a:solidFill>
              </a:rPr>
              <a:t> : 0.79</a:t>
            </a:r>
            <a:endParaRPr/>
          </a:p>
          <a:p>
            <a:pPr indent="-246062" lvl="0" marL="449263" rtl="0" algn="l">
              <a:spcBef>
                <a:spcPts val="1200"/>
              </a:spcBef>
              <a:spcAft>
                <a:spcPts val="0"/>
              </a:spcAft>
              <a:buClr>
                <a:schemeClr val="accent1"/>
              </a:buClr>
              <a:buSzPts val="3200"/>
              <a:buFont typeface="Noto Sans Symbols"/>
              <a:buNone/>
            </a:pPr>
            <a:r>
              <a:t/>
            </a:r>
            <a:endParaRPr/>
          </a:p>
          <a:p>
            <a:pPr indent="0" lvl="0" marL="0" rtl="0" algn="l">
              <a:spcBef>
                <a:spcPts val="1200"/>
              </a:spcBef>
              <a:spcAft>
                <a:spcPts val="0"/>
              </a:spcAft>
              <a:buSzPts val="2400"/>
              <a:buNone/>
            </a:pPr>
            <a:r>
              <a:t/>
            </a:r>
            <a:endParaRPr sz="2400"/>
          </a:p>
          <a:p>
            <a:pPr indent="0" lvl="0" marL="0" rtl="0" algn="l">
              <a:spcBef>
                <a:spcPts val="1200"/>
              </a:spcBef>
              <a:spcAft>
                <a:spcPts val="0"/>
              </a:spcAft>
              <a:buSzPts val="2400"/>
              <a:buNone/>
            </a:pPr>
            <a:r>
              <a:t/>
            </a:r>
            <a:endParaRPr sz="2400"/>
          </a:p>
          <a:p>
            <a:pPr indent="0" lvl="0" marL="0" rtl="0" algn="l">
              <a:spcBef>
                <a:spcPts val="1200"/>
              </a:spcBef>
              <a:spcAft>
                <a:spcPts val="0"/>
              </a:spcAft>
              <a:buSzPts val="2400"/>
              <a:buNone/>
            </a:pPr>
            <a:r>
              <a:t/>
            </a:r>
            <a:endParaRPr sz="2400"/>
          </a:p>
          <a:p>
            <a:pPr indent="-449263" lvl="0" marL="449263" rtl="0" algn="l">
              <a:spcBef>
                <a:spcPts val="1200"/>
              </a:spcBef>
              <a:spcAft>
                <a:spcPts val="0"/>
              </a:spcAft>
              <a:buClr>
                <a:schemeClr val="accent1"/>
              </a:buClr>
              <a:buSzPts val="3200"/>
              <a:buFont typeface="Noto Sans Symbols"/>
              <a:buChar char="●"/>
            </a:pPr>
            <a:r>
              <a:rPr lang="en-US"/>
              <a:t>Only one type of threshold is fixed</a:t>
            </a:r>
            <a:endParaRPr b="1" sz="3200">
              <a:solidFill>
                <a:srgbClr val="525252"/>
              </a:solidFill>
            </a:endParaRPr>
          </a:p>
          <a:p>
            <a:pPr indent="-285750" lvl="1" marL="742950" rtl="0" algn="l">
              <a:spcBef>
                <a:spcPts val="1200"/>
              </a:spcBef>
              <a:spcAft>
                <a:spcPts val="0"/>
              </a:spcAft>
              <a:buClr>
                <a:srgbClr val="525252"/>
              </a:buClr>
              <a:buSzPts val="2800"/>
              <a:buChar char="–"/>
            </a:pPr>
            <a:r>
              <a:rPr lang="en-US">
                <a:solidFill>
                  <a:srgbClr val="525252"/>
                </a:solidFill>
              </a:rPr>
              <a:t>Detection at threshold without Iperf</a:t>
            </a:r>
            <a:endParaRPr>
              <a:solidFill>
                <a:srgbClr val="525252"/>
              </a:solidFill>
            </a:endParaRPr>
          </a:p>
          <a:p>
            <a:pPr indent="-449263" lvl="0" marL="449263" rtl="0" algn="l">
              <a:spcBef>
                <a:spcPts val="1200"/>
              </a:spcBef>
              <a:spcAft>
                <a:spcPts val="0"/>
              </a:spcAft>
              <a:buClr>
                <a:schemeClr val="accent1"/>
              </a:buClr>
              <a:buSzPts val="3200"/>
              <a:buFont typeface="Noto Sans Symbols"/>
              <a:buChar char="●"/>
            </a:pPr>
            <a:r>
              <a:rPr lang="en-US">
                <a:solidFill>
                  <a:srgbClr val="525252"/>
                </a:solidFill>
              </a:rPr>
              <a:t>Without using CDF</a:t>
            </a:r>
            <a:endParaRPr>
              <a:solidFill>
                <a:srgbClr val="525252"/>
              </a:solidFill>
            </a:endParaRPr>
          </a:p>
          <a:p>
            <a:pPr indent="-246062" lvl="0" marL="449263" rtl="0" algn="l">
              <a:spcBef>
                <a:spcPts val="1200"/>
              </a:spcBef>
              <a:spcAft>
                <a:spcPts val="0"/>
              </a:spcAft>
              <a:buClr>
                <a:schemeClr val="accent1"/>
              </a:buClr>
              <a:buSzPts val="3200"/>
              <a:buFont typeface="Noto Sans Symbols"/>
              <a:buNone/>
            </a:pPr>
            <a:r>
              <a:t/>
            </a:r>
            <a:endParaRPr>
              <a:solidFill>
                <a:srgbClr val="525252"/>
              </a:solidFill>
            </a:endParaRPr>
          </a:p>
        </p:txBody>
      </p:sp>
      <p:sp>
        <p:nvSpPr>
          <p:cNvPr id="570" name="Google Shape;570;p19"/>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571" name="Google Shape;571;p19"/>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572" name="Google Shape;572;p19"/>
          <p:cNvGraphicFramePr/>
          <p:nvPr/>
        </p:nvGraphicFramePr>
        <p:xfrm>
          <a:off x="209531" y="1871360"/>
          <a:ext cx="3000000" cy="3000000"/>
        </p:xfrm>
        <a:graphic>
          <a:graphicData uri="http://schemas.openxmlformats.org/drawingml/2006/table">
            <a:tbl>
              <a:tblPr bandRow="1" firstRow="1">
                <a:noFill/>
                <a:tableStyleId>{C11BD916-1C07-4CFD-B6BA-13E4E5DC3653}</a:tableStyleId>
              </a:tblPr>
              <a:tblGrid>
                <a:gridCol w="955275"/>
                <a:gridCol w="647475"/>
                <a:gridCol w="647475"/>
                <a:gridCol w="647475"/>
                <a:gridCol w="647475"/>
                <a:gridCol w="647475"/>
                <a:gridCol w="647475"/>
                <a:gridCol w="647475"/>
                <a:gridCol w="647475"/>
                <a:gridCol w="647475"/>
                <a:gridCol w="647475"/>
                <a:gridCol w="647475"/>
                <a:gridCol w="647475"/>
              </a:tblGrid>
              <a:tr h="664275">
                <a:tc>
                  <a:txBody>
                    <a:bodyPr/>
                    <a:lstStyle/>
                    <a:p>
                      <a:pPr indent="0" lvl="0" marL="0" marR="0" rtl="0" algn="l">
                        <a:spcBef>
                          <a:spcPts val="0"/>
                        </a:spcBef>
                        <a:spcAft>
                          <a:spcPts val="0"/>
                        </a:spcAft>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ctr">
                        <a:spcBef>
                          <a:spcPts val="0"/>
                        </a:spcBef>
                        <a:spcAft>
                          <a:spcPts val="0"/>
                        </a:spcAft>
                        <a:buNone/>
                      </a:pPr>
                      <a:r>
                        <a:rPr b="1" lang="en-US" sz="1800">
                          <a:solidFill>
                            <a:schemeClr val="lt1"/>
                          </a:solidFill>
                        </a:rPr>
                        <a:t>Not using iperf</a:t>
                      </a:r>
                      <a:endParaRPr b="1" sz="1800">
                        <a:solidFill>
                          <a:schemeClr val="lt1"/>
                        </a:solidFill>
                      </a:endParaRPr>
                    </a:p>
                  </a:txBody>
                  <a:tcPr marT="45725" marB="45725" marR="91450" marL="91450" anchor="ctr">
                    <a:lnL cap="flat" cmpd="sng" w="9525">
                      <a:solidFill>
                        <a:srgbClr val="000000">
                          <a:alpha val="0"/>
                        </a:srgbClr>
                      </a:solidFill>
                      <a:prstDash val="solid"/>
                      <a:round/>
                      <a:headEnd len="sm" w="sm" type="none"/>
                      <a:tailEnd len="sm" w="sm" type="none"/>
                    </a:lnL>
                  </a:tcPr>
                </a:tc>
                <a:tc hMerge="1"/>
                <a:tc hMerge="1"/>
                <a:tc gridSpan="3">
                  <a:txBody>
                    <a:bodyPr/>
                    <a:lstStyle/>
                    <a:p>
                      <a:pPr indent="0" lvl="0" marL="0" marR="0" rtl="0" algn="ctr">
                        <a:lnSpc>
                          <a:spcPct val="150000"/>
                        </a:lnSpc>
                        <a:spcBef>
                          <a:spcPts val="0"/>
                        </a:spcBef>
                        <a:spcAft>
                          <a:spcPts val="0"/>
                        </a:spcAft>
                        <a:buClr>
                          <a:schemeClr val="dk1"/>
                        </a:buClr>
                        <a:buSzPts val="1800"/>
                        <a:buFont typeface="Quattrocento Sans"/>
                        <a:buNone/>
                      </a:pPr>
                      <a:r>
                        <a:rPr b="1" lang="en-US" sz="1800"/>
                        <a:t>Iperf 3MB</a:t>
                      </a:r>
                      <a:endParaRPr b="1" sz="1800"/>
                    </a:p>
                  </a:txBody>
                  <a:tcPr marT="45725" marB="45725" marR="91450" marL="91450" anchor="ctr"/>
                </a:tc>
                <a:tc hMerge="1"/>
                <a:tc hMerge="1"/>
                <a:tc gridSpan="3">
                  <a:txBody>
                    <a:bodyPr/>
                    <a:lstStyle/>
                    <a:p>
                      <a:pPr indent="0" lvl="0" marL="0" marR="0" rtl="0" algn="ctr">
                        <a:lnSpc>
                          <a:spcPct val="150000"/>
                        </a:lnSpc>
                        <a:spcBef>
                          <a:spcPts val="0"/>
                        </a:spcBef>
                        <a:spcAft>
                          <a:spcPts val="0"/>
                        </a:spcAft>
                        <a:buClr>
                          <a:schemeClr val="dk1"/>
                        </a:buClr>
                        <a:buSzPts val="1800"/>
                        <a:buFont typeface="Quattrocento Sans"/>
                        <a:buNone/>
                      </a:pPr>
                      <a:r>
                        <a:rPr b="1" lang="en-US" sz="1800"/>
                        <a:t>Iperf 5MB</a:t>
                      </a:r>
                      <a:endParaRPr b="1" sz="1800"/>
                    </a:p>
                  </a:txBody>
                  <a:tcPr marT="45725" marB="45725" marR="91450" marL="91450" anchor="ctr"/>
                </a:tc>
                <a:tc hMerge="1"/>
                <a:tc hMerge="1"/>
                <a:tc gridSpan="3">
                  <a:txBody>
                    <a:bodyPr/>
                    <a:lstStyle/>
                    <a:p>
                      <a:pPr indent="0" lvl="0" marL="0" marR="0" rtl="0" algn="ctr">
                        <a:lnSpc>
                          <a:spcPct val="150000"/>
                        </a:lnSpc>
                        <a:spcBef>
                          <a:spcPts val="0"/>
                        </a:spcBef>
                        <a:spcAft>
                          <a:spcPts val="0"/>
                        </a:spcAft>
                        <a:buClr>
                          <a:schemeClr val="dk1"/>
                        </a:buClr>
                        <a:buSzPts val="1800"/>
                        <a:buFont typeface="Quattrocento Sans"/>
                        <a:buNone/>
                      </a:pPr>
                      <a:r>
                        <a:rPr b="1" lang="en-US" sz="1800"/>
                        <a:t>Iperf 7MB</a:t>
                      </a:r>
                      <a:endParaRPr b="1" sz="1800"/>
                    </a:p>
                  </a:txBody>
                  <a:tcPr marT="45725" marB="45725" marR="91450" marL="91450" anchor="ctr"/>
                </a:tc>
                <a:tc hMerge="1"/>
                <a:tc hMerge="1"/>
              </a:tr>
              <a:tr h="627875">
                <a:tc>
                  <a:txBody>
                    <a:bodyPr/>
                    <a:lstStyle/>
                    <a:p>
                      <a:pPr indent="0" lvl="0" marL="0" marR="0" rtl="0" algn="ctr">
                        <a:lnSpc>
                          <a:spcPct val="100000"/>
                        </a:lnSpc>
                        <a:spcBef>
                          <a:spcPts val="0"/>
                        </a:spcBef>
                        <a:spcAft>
                          <a:spcPts val="0"/>
                        </a:spcAft>
                        <a:buClr>
                          <a:schemeClr val="lt1"/>
                        </a:buClr>
                        <a:buSzPts val="1800"/>
                        <a:buFont typeface="Quattrocento Sans"/>
                        <a:buNone/>
                      </a:pPr>
                      <a:r>
                        <a:rPr b="1" lang="en-US" sz="1800">
                          <a:solidFill>
                            <a:schemeClr val="lt1"/>
                          </a:solidFill>
                        </a:rPr>
                        <a:t>Legal</a:t>
                      </a:r>
                      <a:endParaRPr b="1" sz="1800">
                        <a:solidFill>
                          <a:schemeClr val="lt1"/>
                        </a:solidFill>
                      </a:endParaRPr>
                    </a:p>
                  </a:txBody>
                  <a:tcPr marT="45725" marB="45725" marR="91450" marL="91450" anchor="ctr">
                    <a:lnT cap="flat" cmpd="sng" w="9525">
                      <a:solidFill>
                        <a:srgbClr val="000000">
                          <a:alpha val="0"/>
                        </a:srgbClr>
                      </a:solidFill>
                      <a:prstDash val="solid"/>
                      <a:round/>
                      <a:headEnd len="sm" w="sm" type="none"/>
                      <a:tailEnd len="sm" w="sm" type="none"/>
                    </a:lnT>
                    <a:solidFill>
                      <a:schemeClr val="accent1"/>
                    </a:solidFill>
                  </a:tcPr>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Clr>
                          <a:schemeClr val="accent2"/>
                        </a:buClr>
                        <a:buSzPts val="2400"/>
                        <a:buFont typeface="Quattrocento Sans"/>
                        <a:buNone/>
                      </a:pPr>
                      <a:r>
                        <a:rPr b="1" lang="en-US" sz="2400">
                          <a:solidFill>
                            <a:schemeClr val="accent2"/>
                          </a:solidFill>
                        </a:rPr>
                        <a:t>×</a:t>
                      </a:r>
                      <a:endParaRPr sz="2400"/>
                    </a:p>
                  </a:txBody>
                  <a:tcPr marT="45725" marB="45725" marR="91450" marL="91450"/>
                </a:tc>
                <a:tc>
                  <a:txBody>
                    <a:bodyPr/>
                    <a:lstStyle/>
                    <a:p>
                      <a:pPr indent="0" lvl="0" marL="0" marR="0" rtl="0" algn="ctr">
                        <a:lnSpc>
                          <a:spcPct val="150000"/>
                        </a:lnSpc>
                        <a:spcBef>
                          <a:spcPts val="0"/>
                        </a:spcBef>
                        <a:spcAft>
                          <a:spcPts val="0"/>
                        </a:spcAft>
                        <a:buClr>
                          <a:schemeClr val="accent2"/>
                        </a:buClr>
                        <a:buSzPts val="2400"/>
                        <a:buFont typeface="Quattrocento Sans"/>
                        <a:buNone/>
                      </a:pPr>
                      <a:r>
                        <a:rPr b="1" lang="en-US" sz="2400">
                          <a:solidFill>
                            <a:schemeClr val="accent2"/>
                          </a:solidFill>
                        </a:rPr>
                        <a:t>×</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Clr>
                          <a:schemeClr val="accent2"/>
                        </a:buClr>
                        <a:buSzPts val="2400"/>
                        <a:buFont typeface="Quattrocento Sans"/>
                        <a:buNone/>
                      </a:pPr>
                      <a:r>
                        <a:rPr b="1" lang="en-US" sz="2400">
                          <a:solidFill>
                            <a:schemeClr val="accent2"/>
                          </a:solidFill>
                        </a:rPr>
                        <a:t>×</a:t>
                      </a:r>
                      <a:endParaRPr b="1" sz="2400">
                        <a:solidFill>
                          <a:schemeClr val="accent2"/>
                        </a:solidFill>
                      </a:endParaRPr>
                    </a:p>
                  </a:txBody>
                  <a:tcPr marT="45725" marB="45725" marR="91450" marL="91450"/>
                </a:tc>
                <a:tc>
                  <a:txBody>
                    <a:bodyPr/>
                    <a:lstStyle/>
                    <a:p>
                      <a:pPr indent="0" lvl="0" marL="0" marR="0" rtl="0" algn="ctr">
                        <a:lnSpc>
                          <a:spcPct val="150000"/>
                        </a:lnSpc>
                        <a:spcBef>
                          <a:spcPts val="0"/>
                        </a:spcBef>
                        <a:spcAft>
                          <a:spcPts val="0"/>
                        </a:spcAft>
                        <a:buClr>
                          <a:schemeClr val="accent2"/>
                        </a:buClr>
                        <a:buSzPts val="2400"/>
                        <a:buFont typeface="Quattrocento Sans"/>
                        <a:buNone/>
                      </a:pPr>
                      <a:r>
                        <a:rPr b="1" lang="en-US" sz="2400">
                          <a:solidFill>
                            <a:schemeClr val="accent2"/>
                          </a:solidFill>
                        </a:rPr>
                        <a:t>×</a:t>
                      </a:r>
                      <a:endParaRPr sz="2400"/>
                    </a:p>
                  </a:txBody>
                  <a:tcPr marT="45725" marB="45725" marR="91450" marL="91450"/>
                </a:tc>
                <a:tc>
                  <a:txBody>
                    <a:bodyPr/>
                    <a:lstStyle/>
                    <a:p>
                      <a:pPr indent="0" lvl="0" marL="0" marR="0" rtl="0" algn="ctr">
                        <a:lnSpc>
                          <a:spcPct val="150000"/>
                        </a:lnSpc>
                        <a:spcBef>
                          <a:spcPts val="0"/>
                        </a:spcBef>
                        <a:spcAft>
                          <a:spcPts val="0"/>
                        </a:spcAft>
                        <a:buClr>
                          <a:schemeClr val="accent2"/>
                        </a:buClr>
                        <a:buSzPts val="2400"/>
                        <a:buFont typeface="Quattrocento Sans"/>
                        <a:buNone/>
                      </a:pPr>
                      <a:r>
                        <a:rPr b="1" lang="en-US" sz="2400">
                          <a:solidFill>
                            <a:schemeClr val="accent2"/>
                          </a:solidFill>
                        </a:rPr>
                        <a:t>×</a:t>
                      </a:r>
                      <a:endParaRPr b="1" sz="2400">
                        <a:solidFill>
                          <a:schemeClr val="accent2"/>
                        </a:solidFill>
                      </a:endParaRPr>
                    </a:p>
                  </a:txBody>
                  <a:tcPr marT="45725" marB="45725" marR="91450" marL="91450"/>
                </a:tc>
              </a:tr>
              <a:tr h="627875">
                <a:tc>
                  <a:txBody>
                    <a:bodyPr/>
                    <a:lstStyle/>
                    <a:p>
                      <a:pPr indent="0" lvl="0" marL="0" marR="0" rtl="0" algn="ctr">
                        <a:lnSpc>
                          <a:spcPct val="100000"/>
                        </a:lnSpc>
                        <a:spcBef>
                          <a:spcPts val="0"/>
                        </a:spcBef>
                        <a:spcAft>
                          <a:spcPts val="0"/>
                        </a:spcAft>
                        <a:buClr>
                          <a:schemeClr val="lt1"/>
                        </a:buClr>
                        <a:buSzPts val="1800"/>
                        <a:buFont typeface="Quattrocento Sans"/>
                        <a:buNone/>
                      </a:pPr>
                      <a:r>
                        <a:rPr b="1" lang="en-US" sz="1800">
                          <a:solidFill>
                            <a:schemeClr val="lt1"/>
                          </a:solidFill>
                        </a:rPr>
                        <a:t>Rogue</a:t>
                      </a:r>
                      <a:endParaRPr/>
                    </a:p>
                  </a:txBody>
                  <a:tcPr marT="45725" marB="45725" marR="91450" marL="91450" anchor="ctr">
                    <a:solidFill>
                      <a:schemeClr val="accent1"/>
                    </a:solidFill>
                  </a:tcPr>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Research background and objectives</a:t>
            </a:r>
            <a:endParaRPr/>
          </a:p>
        </p:txBody>
      </p:sp>
      <p:sp>
        <p:nvSpPr>
          <p:cNvPr id="120" name="Google Shape;120;p2"/>
          <p:cNvSpPr txBox="1"/>
          <p:nvPr>
            <p:ph idx="1" type="body"/>
          </p:nvPr>
        </p:nvSpPr>
        <p:spPr>
          <a:xfrm>
            <a:off x="413817" y="1187737"/>
            <a:ext cx="8460382" cy="4752528"/>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a:t>Increase in access points (APs) following the Corona disaster</a:t>
            </a:r>
            <a:endParaRPr/>
          </a:p>
          <a:p>
            <a:pPr indent="-246062" lvl="0" marL="449263" rtl="0" algn="l">
              <a:spcBef>
                <a:spcPts val="0"/>
              </a:spcBef>
              <a:spcAft>
                <a:spcPts val="0"/>
              </a:spcAft>
              <a:buClr>
                <a:schemeClr val="accent1"/>
              </a:buClr>
              <a:buSzPts val="3200"/>
              <a:buFont typeface="Noto Sans Symbols"/>
              <a:buNone/>
            </a:pPr>
            <a:r>
              <a:t/>
            </a:r>
            <a:endParaRPr sz="1050"/>
          </a:p>
          <a:p>
            <a:pPr indent="-449263" lvl="0" marL="449263" rtl="0" algn="l">
              <a:spcBef>
                <a:spcPts val="1200"/>
              </a:spcBef>
              <a:spcAft>
                <a:spcPts val="0"/>
              </a:spcAft>
              <a:buClr>
                <a:schemeClr val="accent1"/>
              </a:buClr>
              <a:buSzPts val="3200"/>
              <a:buFont typeface="Noto Sans Symbols"/>
              <a:buChar char="●"/>
            </a:pPr>
            <a:r>
              <a:rPr lang="en-US"/>
              <a:t>Increased damage caused by rogue APs</a:t>
            </a:r>
            <a:endParaRPr/>
          </a:p>
          <a:p>
            <a:pPr indent="0" lvl="0" marL="0" rtl="0" algn="l">
              <a:spcBef>
                <a:spcPts val="1200"/>
              </a:spcBef>
              <a:spcAft>
                <a:spcPts val="0"/>
              </a:spcAft>
              <a:buClr>
                <a:schemeClr val="accent1"/>
              </a:buClr>
              <a:buSzPts val="3200"/>
              <a:buNone/>
            </a:pPr>
            <a:r>
              <a:rPr lang="en-US"/>
              <a:t>　➡ Evil Twin Attack</a:t>
            </a:r>
            <a:endParaRPr/>
          </a:p>
          <a:p>
            <a:pPr indent="0" lvl="0" marL="0" rtl="0" algn="l">
              <a:spcBef>
                <a:spcPts val="1200"/>
              </a:spcBef>
              <a:spcAft>
                <a:spcPts val="0"/>
              </a:spcAft>
              <a:buClr>
                <a:schemeClr val="accent1"/>
              </a:buClr>
              <a:buSzPts val="3200"/>
              <a:buNone/>
            </a:pPr>
            <a:r>
              <a:rPr lang="en-US" sz="1800"/>
              <a:t>[S. Kitisriworapan +, EURASIP Journal on Wireless Communications and Networking, 2020]</a:t>
            </a:r>
            <a:endParaRPr/>
          </a:p>
          <a:p>
            <a:pPr indent="0" lvl="0" marL="0" rtl="0" algn="l">
              <a:spcBef>
                <a:spcPts val="1200"/>
              </a:spcBef>
              <a:spcAft>
                <a:spcPts val="0"/>
              </a:spcAft>
              <a:buClr>
                <a:schemeClr val="accent1"/>
              </a:buClr>
              <a:buSzPts val="3200"/>
              <a:buNone/>
            </a:pPr>
            <a:r>
              <a:rPr lang="en-US" sz="1800"/>
              <a:t>[K. C. Patel+, INDIACom, 2022]</a:t>
            </a:r>
            <a:endParaRPr/>
          </a:p>
        </p:txBody>
      </p:sp>
      <p:sp>
        <p:nvSpPr>
          <p:cNvPr id="121" name="Google Shape;121;p2"/>
          <p:cNvSpPr/>
          <p:nvPr/>
        </p:nvSpPr>
        <p:spPr>
          <a:xfrm>
            <a:off x="863588" y="5479097"/>
            <a:ext cx="7416824" cy="91767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Quattrocento Sans"/>
              <a:buNone/>
            </a:pPr>
            <a:r>
              <a:rPr b="1" i="0" lang="en-US" sz="2800" u="none" cap="none" strike="noStrike">
                <a:solidFill>
                  <a:schemeClr val="lt1"/>
                </a:solidFill>
                <a:latin typeface="Quattrocento Sans"/>
                <a:ea typeface="Quattrocento Sans"/>
                <a:cs typeface="Quattrocento Sans"/>
                <a:sym typeface="Quattrocento Sans"/>
              </a:rPr>
              <a:t>Improved accuracy of rogue AP detection</a:t>
            </a:r>
            <a:endParaRPr b="1" i="0" sz="2800" u="none" cap="none" strike="noStrike">
              <a:solidFill>
                <a:schemeClr val="lt1"/>
              </a:solidFill>
              <a:latin typeface="Quattrocento Sans"/>
              <a:ea typeface="Quattrocento Sans"/>
              <a:cs typeface="Quattrocento Sans"/>
              <a:sym typeface="Quattrocento Sans"/>
            </a:endParaRPr>
          </a:p>
        </p:txBody>
      </p:sp>
      <p:sp>
        <p:nvSpPr>
          <p:cNvPr id="122" name="Google Shape;122;p2"/>
          <p:cNvSpPr/>
          <p:nvPr/>
        </p:nvSpPr>
        <p:spPr>
          <a:xfrm>
            <a:off x="4067944" y="4738438"/>
            <a:ext cx="576064" cy="648072"/>
          </a:xfrm>
          <a:prstGeom prst="downArrow">
            <a:avLst>
              <a:gd fmla="val 50000" name="adj1"/>
              <a:gd fmla="val 50000" name="adj2"/>
            </a:avLst>
          </a:prstGeom>
          <a:solidFill>
            <a:schemeClr val="accent1">
              <a:alpha val="4941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 name="Google Shape;123;p2"/>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24" name="Google Shape;124;p2"/>
          <p:cNvSpPr txBox="1"/>
          <p:nvPr>
            <p:ph idx="11" type="ftr"/>
          </p:nvPr>
        </p:nvSpPr>
        <p:spPr>
          <a:xfrm>
            <a:off x="457200" y="6489354"/>
            <a:ext cx="8229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ICCE 2023, Tomoyuki Ueda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20"/>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515151"/>
              </a:buClr>
              <a:buSzPct val="100000"/>
              <a:buFont typeface="Quattrocento Sans"/>
              <a:buNone/>
            </a:pPr>
            <a:r>
              <a:rPr b="1" i="0" lang="en-US" sz="3600" u="none" cap="none" strike="noStrike">
                <a:solidFill>
                  <a:srgbClr val="515151"/>
                </a:solidFill>
                <a:latin typeface="Quattrocento Sans"/>
                <a:ea typeface="Quattrocento Sans"/>
                <a:cs typeface="Quattrocento Sans"/>
                <a:sym typeface="Quattrocento Sans"/>
              </a:rPr>
              <a:t>Detection results (proposed method)</a:t>
            </a:r>
            <a:endParaRPr/>
          </a:p>
        </p:txBody>
      </p:sp>
      <p:sp>
        <p:nvSpPr>
          <p:cNvPr id="579" name="Google Shape;579;p20"/>
          <p:cNvSpPr txBox="1"/>
          <p:nvPr>
            <p:ph idx="1" type="body"/>
          </p:nvPr>
        </p:nvSpPr>
        <p:spPr>
          <a:xfrm>
            <a:off x="695450" y="1273414"/>
            <a:ext cx="8363222" cy="5209026"/>
          </a:xfrm>
          <a:prstGeom prst="rect">
            <a:avLst/>
          </a:prstGeom>
          <a:noFill/>
          <a:ln>
            <a:noFill/>
          </a:ln>
        </p:spPr>
        <p:txBody>
          <a:bodyPr anchorCtr="0" anchor="t" bIns="45700" lIns="91425" spcFirstLastPara="1" rIns="91425" wrap="square" tIns="45700">
            <a:normAutofit lnSpcReduction="10000"/>
          </a:bodyPr>
          <a:lstStyle/>
          <a:p>
            <a:pPr indent="-449263" lvl="0" marL="449263" rtl="0" algn="l">
              <a:spcBef>
                <a:spcPts val="0"/>
              </a:spcBef>
              <a:spcAft>
                <a:spcPts val="0"/>
              </a:spcAft>
              <a:buClr>
                <a:schemeClr val="accent1"/>
              </a:buClr>
              <a:buSzPts val="3200"/>
              <a:buFont typeface="Noto Sans Symbols"/>
              <a:buChar char="●"/>
            </a:pPr>
            <a:r>
              <a:rPr b="1" lang="en-US" sz="3200">
                <a:solidFill>
                  <a:srgbClr val="525252"/>
                </a:solidFill>
              </a:rPr>
              <a:t>F-score : 0.92, </a:t>
            </a:r>
            <a:r>
              <a:rPr b="1" lang="en-US" sz="3600">
                <a:solidFill>
                  <a:srgbClr val="525252"/>
                </a:solidFill>
              </a:rPr>
              <a:t>Accuracy</a:t>
            </a:r>
            <a:r>
              <a:rPr b="1" lang="en-US" sz="3200">
                <a:solidFill>
                  <a:srgbClr val="525252"/>
                </a:solidFill>
              </a:rPr>
              <a:t> : 0.92</a:t>
            </a:r>
            <a:endParaRPr/>
          </a:p>
          <a:p>
            <a:pPr indent="-246062" lvl="0" marL="449263" rtl="0" algn="l">
              <a:spcBef>
                <a:spcPts val="1200"/>
              </a:spcBef>
              <a:spcAft>
                <a:spcPts val="0"/>
              </a:spcAft>
              <a:buClr>
                <a:schemeClr val="accent1"/>
              </a:buClr>
              <a:buSzPts val="3200"/>
              <a:buFont typeface="Noto Sans Symbols"/>
              <a:buNone/>
            </a:pPr>
            <a:r>
              <a:t/>
            </a:r>
            <a:endParaRPr/>
          </a:p>
          <a:p>
            <a:pPr indent="0" lvl="0" marL="0" rtl="0" algn="l">
              <a:spcBef>
                <a:spcPts val="1200"/>
              </a:spcBef>
              <a:spcAft>
                <a:spcPts val="0"/>
              </a:spcAft>
              <a:buSzPts val="2400"/>
              <a:buNone/>
            </a:pPr>
            <a:r>
              <a:t/>
            </a:r>
            <a:endParaRPr sz="2400"/>
          </a:p>
          <a:p>
            <a:pPr indent="0" lvl="0" marL="0" rtl="0" algn="l">
              <a:spcBef>
                <a:spcPts val="1200"/>
              </a:spcBef>
              <a:spcAft>
                <a:spcPts val="0"/>
              </a:spcAft>
              <a:buSzPts val="2400"/>
              <a:buNone/>
            </a:pPr>
            <a:r>
              <a:t/>
            </a:r>
            <a:endParaRPr sz="2400"/>
          </a:p>
          <a:p>
            <a:pPr indent="0" lvl="0" marL="0" rtl="0" algn="l">
              <a:spcBef>
                <a:spcPts val="1200"/>
              </a:spcBef>
              <a:spcAft>
                <a:spcPts val="0"/>
              </a:spcAft>
              <a:buSzPts val="2400"/>
              <a:buNone/>
            </a:pPr>
            <a:r>
              <a:t/>
            </a:r>
            <a:endParaRPr sz="2400"/>
          </a:p>
          <a:p>
            <a:pPr indent="-449263" lvl="0" marL="449263" rtl="0" algn="l">
              <a:spcBef>
                <a:spcPts val="1200"/>
              </a:spcBef>
              <a:spcAft>
                <a:spcPts val="0"/>
              </a:spcAft>
              <a:buClr>
                <a:schemeClr val="accent1"/>
              </a:buClr>
              <a:buSzPts val="3200"/>
              <a:buFont typeface="Noto Sans Symbols"/>
              <a:buChar char="●"/>
            </a:pPr>
            <a:r>
              <a:rPr lang="en-US">
                <a:solidFill>
                  <a:srgbClr val="525252"/>
                </a:solidFill>
              </a:rPr>
              <a:t>Four measurements with 300 packets </a:t>
            </a:r>
            <a:br>
              <a:rPr lang="en-US">
                <a:solidFill>
                  <a:srgbClr val="525252"/>
                </a:solidFill>
              </a:rPr>
            </a:br>
            <a:r>
              <a:rPr lang="en-US">
                <a:solidFill>
                  <a:srgbClr val="525252"/>
                </a:solidFill>
              </a:rPr>
              <a:t>per measurement</a:t>
            </a:r>
            <a:endParaRPr sz="2800"/>
          </a:p>
          <a:p>
            <a:pPr indent="-285750" lvl="1" marL="742950" rtl="0" algn="l">
              <a:lnSpc>
                <a:spcPct val="150000"/>
              </a:lnSpc>
              <a:spcBef>
                <a:spcPts val="1200"/>
              </a:spcBef>
              <a:spcAft>
                <a:spcPts val="0"/>
              </a:spcAft>
              <a:buClr>
                <a:srgbClr val="525252"/>
              </a:buClr>
              <a:buSzPts val="2800"/>
              <a:buChar char="–"/>
            </a:pPr>
            <a:r>
              <a:rPr lang="en-US">
                <a:solidFill>
                  <a:srgbClr val="525252"/>
                </a:solidFill>
              </a:rPr>
              <a:t>1 time used for training data, 3 times </a:t>
            </a:r>
            <a:br>
              <a:rPr lang="en-US">
                <a:solidFill>
                  <a:srgbClr val="525252"/>
                </a:solidFill>
              </a:rPr>
            </a:br>
            <a:r>
              <a:rPr lang="en-US">
                <a:solidFill>
                  <a:srgbClr val="525252"/>
                </a:solidFill>
              </a:rPr>
              <a:t>for test data</a:t>
            </a:r>
            <a:endParaRPr>
              <a:solidFill>
                <a:srgbClr val="525252"/>
              </a:solidFill>
            </a:endParaRPr>
          </a:p>
        </p:txBody>
      </p:sp>
      <p:sp>
        <p:nvSpPr>
          <p:cNvPr id="580" name="Google Shape;580;p20"/>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581" name="Google Shape;581;p20"/>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582" name="Google Shape;582;p20"/>
          <p:cNvGraphicFramePr/>
          <p:nvPr/>
        </p:nvGraphicFramePr>
        <p:xfrm>
          <a:off x="209531" y="1871360"/>
          <a:ext cx="3000000" cy="3000000"/>
        </p:xfrm>
        <a:graphic>
          <a:graphicData uri="http://schemas.openxmlformats.org/drawingml/2006/table">
            <a:tbl>
              <a:tblPr bandRow="1" firstRow="1">
                <a:noFill/>
                <a:tableStyleId>{C11BD916-1C07-4CFD-B6BA-13E4E5DC3653}</a:tableStyleId>
              </a:tblPr>
              <a:tblGrid>
                <a:gridCol w="955275"/>
                <a:gridCol w="647475"/>
                <a:gridCol w="647475"/>
                <a:gridCol w="647475"/>
                <a:gridCol w="647475"/>
                <a:gridCol w="647475"/>
                <a:gridCol w="647475"/>
                <a:gridCol w="647475"/>
                <a:gridCol w="647475"/>
                <a:gridCol w="647475"/>
                <a:gridCol w="647475"/>
                <a:gridCol w="647475"/>
                <a:gridCol w="647475"/>
              </a:tblGrid>
              <a:tr h="664275">
                <a:tc>
                  <a:txBody>
                    <a:bodyPr/>
                    <a:lstStyle/>
                    <a:p>
                      <a:pPr indent="0" lvl="0" marL="0" marR="0" rtl="0" algn="l">
                        <a:spcBef>
                          <a:spcPts val="0"/>
                        </a:spcBef>
                        <a:spcAft>
                          <a:spcPts val="0"/>
                        </a:spcAft>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marR="0" rtl="0" algn="ctr">
                        <a:spcBef>
                          <a:spcPts val="0"/>
                        </a:spcBef>
                        <a:spcAft>
                          <a:spcPts val="0"/>
                        </a:spcAft>
                        <a:buNone/>
                      </a:pPr>
                      <a:r>
                        <a:rPr b="1" lang="en-US" sz="1800">
                          <a:solidFill>
                            <a:schemeClr val="lt1"/>
                          </a:solidFill>
                        </a:rPr>
                        <a:t>Not using iperf</a:t>
                      </a:r>
                      <a:endParaRPr b="1" sz="1800">
                        <a:solidFill>
                          <a:schemeClr val="lt1"/>
                        </a:solidFill>
                      </a:endParaRPr>
                    </a:p>
                  </a:txBody>
                  <a:tcPr marT="45725" marB="45725" marR="91450" marL="91450" anchor="ctr">
                    <a:lnL cap="flat" cmpd="sng" w="9525">
                      <a:solidFill>
                        <a:srgbClr val="000000">
                          <a:alpha val="0"/>
                        </a:srgbClr>
                      </a:solidFill>
                      <a:prstDash val="solid"/>
                      <a:round/>
                      <a:headEnd len="sm" w="sm" type="none"/>
                      <a:tailEnd len="sm" w="sm" type="none"/>
                    </a:lnL>
                  </a:tcPr>
                </a:tc>
                <a:tc hMerge="1"/>
                <a:tc hMerge="1"/>
                <a:tc gridSpan="3">
                  <a:txBody>
                    <a:bodyPr/>
                    <a:lstStyle/>
                    <a:p>
                      <a:pPr indent="0" lvl="0" marL="0" marR="0" rtl="0" algn="ctr">
                        <a:lnSpc>
                          <a:spcPct val="150000"/>
                        </a:lnSpc>
                        <a:spcBef>
                          <a:spcPts val="0"/>
                        </a:spcBef>
                        <a:spcAft>
                          <a:spcPts val="0"/>
                        </a:spcAft>
                        <a:buClr>
                          <a:schemeClr val="dk1"/>
                        </a:buClr>
                        <a:buSzPts val="1800"/>
                        <a:buFont typeface="Quattrocento Sans"/>
                        <a:buNone/>
                      </a:pPr>
                      <a:r>
                        <a:rPr b="1" lang="en-US" sz="1800"/>
                        <a:t>Iperf 3MB</a:t>
                      </a:r>
                      <a:endParaRPr b="1" sz="1800"/>
                    </a:p>
                  </a:txBody>
                  <a:tcPr marT="45725" marB="45725" marR="91450" marL="91450" anchor="ctr"/>
                </a:tc>
                <a:tc hMerge="1"/>
                <a:tc hMerge="1"/>
                <a:tc gridSpan="3">
                  <a:txBody>
                    <a:bodyPr/>
                    <a:lstStyle/>
                    <a:p>
                      <a:pPr indent="0" lvl="0" marL="0" marR="0" rtl="0" algn="ctr">
                        <a:lnSpc>
                          <a:spcPct val="150000"/>
                        </a:lnSpc>
                        <a:spcBef>
                          <a:spcPts val="0"/>
                        </a:spcBef>
                        <a:spcAft>
                          <a:spcPts val="0"/>
                        </a:spcAft>
                        <a:buClr>
                          <a:schemeClr val="dk1"/>
                        </a:buClr>
                        <a:buSzPts val="1800"/>
                        <a:buFont typeface="Quattrocento Sans"/>
                        <a:buNone/>
                      </a:pPr>
                      <a:r>
                        <a:rPr b="1" lang="en-US" sz="1800"/>
                        <a:t>Iperf 5MB</a:t>
                      </a:r>
                      <a:endParaRPr b="1" sz="1800"/>
                    </a:p>
                  </a:txBody>
                  <a:tcPr marT="45725" marB="45725" marR="91450" marL="91450" anchor="ctr"/>
                </a:tc>
                <a:tc hMerge="1"/>
                <a:tc hMerge="1"/>
                <a:tc gridSpan="3">
                  <a:txBody>
                    <a:bodyPr/>
                    <a:lstStyle/>
                    <a:p>
                      <a:pPr indent="0" lvl="0" marL="0" marR="0" rtl="0" algn="ctr">
                        <a:lnSpc>
                          <a:spcPct val="150000"/>
                        </a:lnSpc>
                        <a:spcBef>
                          <a:spcPts val="0"/>
                        </a:spcBef>
                        <a:spcAft>
                          <a:spcPts val="0"/>
                        </a:spcAft>
                        <a:buClr>
                          <a:schemeClr val="dk1"/>
                        </a:buClr>
                        <a:buSzPts val="1800"/>
                        <a:buFont typeface="Quattrocento Sans"/>
                        <a:buNone/>
                      </a:pPr>
                      <a:r>
                        <a:rPr b="1" lang="en-US" sz="1800"/>
                        <a:t>Iperf 7MB</a:t>
                      </a:r>
                      <a:endParaRPr b="1" sz="1800"/>
                    </a:p>
                  </a:txBody>
                  <a:tcPr marT="45725" marB="45725" marR="91450" marL="91450" anchor="ctr"/>
                </a:tc>
                <a:tc hMerge="1"/>
                <a:tc hMerge="1"/>
              </a:tr>
              <a:tr h="627875">
                <a:tc>
                  <a:txBody>
                    <a:bodyPr/>
                    <a:lstStyle/>
                    <a:p>
                      <a:pPr indent="0" lvl="0" marL="0" marR="0" rtl="0" algn="ctr">
                        <a:lnSpc>
                          <a:spcPct val="100000"/>
                        </a:lnSpc>
                        <a:spcBef>
                          <a:spcPts val="0"/>
                        </a:spcBef>
                        <a:spcAft>
                          <a:spcPts val="0"/>
                        </a:spcAft>
                        <a:buClr>
                          <a:schemeClr val="lt1"/>
                        </a:buClr>
                        <a:buSzPts val="1800"/>
                        <a:buFont typeface="Quattrocento Sans"/>
                        <a:buNone/>
                      </a:pPr>
                      <a:r>
                        <a:rPr b="1" lang="en-US" sz="1800">
                          <a:solidFill>
                            <a:schemeClr val="lt1"/>
                          </a:solidFill>
                        </a:rPr>
                        <a:t>Legal</a:t>
                      </a:r>
                      <a:endParaRPr b="1" sz="1800">
                        <a:solidFill>
                          <a:schemeClr val="lt1"/>
                        </a:solidFill>
                      </a:endParaRPr>
                    </a:p>
                  </a:txBody>
                  <a:tcPr marT="45725" marB="45725" marR="91450" marL="91450" anchor="ctr">
                    <a:lnT cap="flat" cmpd="sng" w="9525">
                      <a:solidFill>
                        <a:srgbClr val="000000">
                          <a:alpha val="0"/>
                        </a:srgbClr>
                      </a:solidFill>
                      <a:prstDash val="solid"/>
                      <a:round/>
                      <a:headEnd len="sm" w="sm" type="none"/>
                      <a:tailEnd len="sm" w="sm" type="none"/>
                    </a:lnT>
                    <a:solidFill>
                      <a:schemeClr val="accent1"/>
                    </a:solidFill>
                  </a:tcPr>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Clr>
                          <a:schemeClr val="accent2"/>
                        </a:buClr>
                        <a:buSzPts val="2400"/>
                        <a:buFont typeface="Quattrocento Sans"/>
                        <a:buNone/>
                      </a:pPr>
                      <a:r>
                        <a:rPr b="1" lang="en-US" sz="2400">
                          <a:solidFill>
                            <a:schemeClr val="accent2"/>
                          </a:solidFill>
                        </a:rPr>
                        <a:t>×</a:t>
                      </a:r>
                      <a:endParaRPr b="1" sz="2400">
                        <a:solidFill>
                          <a:schemeClr val="accent2"/>
                        </a:solidFill>
                      </a:endParaRPr>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Clr>
                          <a:schemeClr val="accent2"/>
                        </a:buClr>
                        <a:buSzPts val="2400"/>
                        <a:buFont typeface="Quattrocento Sans"/>
                        <a:buNone/>
                      </a:pPr>
                      <a:r>
                        <a:rPr b="1" lang="en-US" sz="2400">
                          <a:solidFill>
                            <a:schemeClr val="accent2"/>
                          </a:solidFill>
                        </a:rPr>
                        <a:t>×</a:t>
                      </a:r>
                      <a:endParaRPr b="1" sz="2400">
                        <a:solidFill>
                          <a:schemeClr val="accent2"/>
                        </a:solidFill>
                      </a:endParaRPr>
                    </a:p>
                  </a:txBody>
                  <a:tcPr marT="45725" marB="45725" marR="91450" marL="91450"/>
                </a:tc>
              </a:tr>
              <a:tr h="627875">
                <a:tc>
                  <a:txBody>
                    <a:bodyPr/>
                    <a:lstStyle/>
                    <a:p>
                      <a:pPr indent="0" lvl="0" marL="0" marR="0" rtl="0" algn="ctr">
                        <a:lnSpc>
                          <a:spcPct val="100000"/>
                        </a:lnSpc>
                        <a:spcBef>
                          <a:spcPts val="0"/>
                        </a:spcBef>
                        <a:spcAft>
                          <a:spcPts val="0"/>
                        </a:spcAft>
                        <a:buClr>
                          <a:schemeClr val="lt1"/>
                        </a:buClr>
                        <a:buSzPts val="1800"/>
                        <a:buFont typeface="Quattrocento Sans"/>
                        <a:buNone/>
                      </a:pPr>
                      <a:r>
                        <a:rPr b="1" lang="en-US" sz="1800">
                          <a:solidFill>
                            <a:schemeClr val="lt1"/>
                          </a:solidFill>
                        </a:rPr>
                        <a:t>Rogue</a:t>
                      </a:r>
                      <a:endParaRPr/>
                    </a:p>
                  </a:txBody>
                  <a:tcPr marT="45725" marB="45725" marR="91450" marL="91450" anchor="ctr">
                    <a:solidFill>
                      <a:schemeClr val="accent1"/>
                    </a:solidFill>
                  </a:tcPr>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c>
                  <a:txBody>
                    <a:bodyPr/>
                    <a:lstStyle/>
                    <a:p>
                      <a:pPr indent="0" lvl="0" marL="0" marR="0" rtl="0" algn="ctr">
                        <a:lnSpc>
                          <a:spcPct val="150000"/>
                        </a:lnSpc>
                        <a:spcBef>
                          <a:spcPts val="0"/>
                        </a:spcBef>
                        <a:spcAft>
                          <a:spcPts val="0"/>
                        </a:spcAft>
                        <a:buNone/>
                      </a:pPr>
                      <a:r>
                        <a:rPr lang="en-US" sz="2400"/>
                        <a:t>〇</a:t>
                      </a:r>
                      <a:endParaRPr sz="2400"/>
                    </a:p>
                  </a:txBody>
                  <a:tcPr marT="45725" marB="45725" marR="91450" marL="9145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21"/>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Summary and tasks</a:t>
            </a:r>
            <a:endParaRPr/>
          </a:p>
        </p:txBody>
      </p:sp>
      <p:sp>
        <p:nvSpPr>
          <p:cNvPr id="589" name="Google Shape;589;p21"/>
          <p:cNvSpPr txBox="1"/>
          <p:nvPr>
            <p:ph idx="1" type="body"/>
          </p:nvPr>
        </p:nvSpPr>
        <p:spPr>
          <a:xfrm>
            <a:off x="683618" y="1265911"/>
            <a:ext cx="8363222" cy="5475458"/>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a:t>Evil-Twin detection using RTT</a:t>
            </a:r>
            <a:endParaRPr/>
          </a:p>
          <a:p>
            <a:pPr indent="-285750" lvl="1" marL="742950" rtl="0" algn="l">
              <a:spcBef>
                <a:spcPts val="1200"/>
              </a:spcBef>
              <a:spcAft>
                <a:spcPts val="0"/>
              </a:spcAft>
              <a:buClr>
                <a:srgbClr val="515151"/>
              </a:buClr>
              <a:buSzPts val="2800"/>
              <a:buChar char="–"/>
            </a:pPr>
            <a:r>
              <a:rPr lang="en-US"/>
              <a:t>RTT changes depending on traffic load</a:t>
            </a:r>
            <a:endParaRPr/>
          </a:p>
          <a:p>
            <a:pPr indent="-285750" lvl="1" marL="742950" rtl="0" algn="l">
              <a:spcBef>
                <a:spcPts val="1200"/>
              </a:spcBef>
              <a:spcAft>
                <a:spcPts val="0"/>
              </a:spcAft>
              <a:buClr>
                <a:srgbClr val="515151"/>
              </a:buClr>
              <a:buSzPts val="2800"/>
              <a:buChar char="–"/>
            </a:pPr>
            <a:r>
              <a:rPr lang="en-US"/>
              <a:t>Conventional methods may create detection errors</a:t>
            </a:r>
            <a:endParaRPr/>
          </a:p>
          <a:p>
            <a:pPr indent="-449263" lvl="0" marL="449263" rtl="0" algn="l">
              <a:spcBef>
                <a:spcPts val="1200"/>
              </a:spcBef>
              <a:spcAft>
                <a:spcPts val="0"/>
              </a:spcAft>
              <a:buClr>
                <a:schemeClr val="accent1"/>
              </a:buClr>
              <a:buSzPts val="3200"/>
              <a:buFont typeface="Noto Sans Symbols"/>
              <a:buChar char="●"/>
            </a:pPr>
            <a:r>
              <a:rPr lang="en-US"/>
              <a:t>Proposal for a traffic load-aware detection method using the k-means method</a:t>
            </a:r>
            <a:endParaRPr/>
          </a:p>
          <a:p>
            <a:pPr indent="-449263" lvl="0" marL="449263" rtl="0" algn="l">
              <a:spcBef>
                <a:spcPts val="1200"/>
              </a:spcBef>
              <a:spcAft>
                <a:spcPts val="0"/>
              </a:spcAft>
              <a:buClr>
                <a:schemeClr val="accent1"/>
              </a:buClr>
              <a:buSzPts val="3200"/>
              <a:buFont typeface="Noto Sans Symbols"/>
              <a:buChar char="●"/>
            </a:pPr>
            <a:r>
              <a:rPr lang="en-US"/>
              <a:t>Improved F-score compared to not considered</a:t>
            </a:r>
            <a:endParaRPr/>
          </a:p>
          <a:p>
            <a:pPr indent="-449263" lvl="0" marL="449263" rtl="0" algn="l">
              <a:spcBef>
                <a:spcPts val="1200"/>
              </a:spcBef>
              <a:spcAft>
                <a:spcPts val="0"/>
              </a:spcAft>
              <a:buClr>
                <a:schemeClr val="accent1"/>
              </a:buClr>
              <a:buSzPts val="3200"/>
              <a:buFont typeface="Noto Sans Symbols"/>
              <a:buChar char="●"/>
            </a:pPr>
            <a:r>
              <a:rPr lang="en-US"/>
              <a:t>Detection in the 5 GHz band</a:t>
            </a:r>
            <a:endParaRPr/>
          </a:p>
        </p:txBody>
      </p:sp>
      <p:sp>
        <p:nvSpPr>
          <p:cNvPr id="590" name="Google Shape;590;p21"/>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591" name="Google Shape;591;p21"/>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
          <p:cNvSpPr txBox="1"/>
          <p:nvPr>
            <p:ph type="title"/>
          </p:nvPr>
        </p:nvSpPr>
        <p:spPr>
          <a:xfrm>
            <a:off x="1115616" y="0"/>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Research background and objectives</a:t>
            </a:r>
            <a:endParaRPr/>
          </a:p>
        </p:txBody>
      </p:sp>
      <p:sp>
        <p:nvSpPr>
          <p:cNvPr id="131" name="Google Shape;131;p3"/>
          <p:cNvSpPr txBox="1"/>
          <p:nvPr>
            <p:ph idx="1" type="body"/>
          </p:nvPr>
        </p:nvSpPr>
        <p:spPr>
          <a:xfrm>
            <a:off x="390389" y="1052736"/>
            <a:ext cx="8363222" cy="4752528"/>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a:t>Evil Twin Attack</a:t>
            </a:r>
            <a:endParaRPr/>
          </a:p>
          <a:p>
            <a:pPr indent="0" lvl="0" marL="0" rtl="0" algn="l">
              <a:spcBef>
                <a:spcPts val="1200"/>
              </a:spcBef>
              <a:spcAft>
                <a:spcPts val="0"/>
              </a:spcAft>
              <a:buSzPts val="3200"/>
              <a:buNone/>
            </a:pPr>
            <a:r>
              <a:rPr lang="en-US"/>
              <a:t>    To spoof legal wireless LAN APs and </a:t>
            </a:r>
            <a:br>
              <a:rPr lang="en-US"/>
            </a:br>
            <a:r>
              <a:rPr lang="en-US"/>
              <a:t>    launch various attacks against connected </a:t>
            </a:r>
            <a:br>
              <a:rPr lang="en-US"/>
            </a:br>
            <a:r>
              <a:rPr lang="en-US"/>
              <a:t>    users.</a:t>
            </a:r>
            <a:endParaRPr sz="2800"/>
          </a:p>
          <a:p>
            <a:pPr indent="0" lvl="0" marL="0" rtl="0" algn="l">
              <a:spcBef>
                <a:spcPts val="1200"/>
              </a:spcBef>
              <a:spcAft>
                <a:spcPts val="0"/>
              </a:spcAft>
              <a:buSzPts val="2800"/>
              <a:buNone/>
            </a:pPr>
            <a:r>
              <a:rPr lang="en-US" sz="1800"/>
              <a:t>         [En-Chun Kuo+, IEEE ICACT, 2018]</a:t>
            </a:r>
            <a:endParaRPr sz="1800"/>
          </a:p>
        </p:txBody>
      </p:sp>
      <p:pic>
        <p:nvPicPr>
          <p:cNvPr descr="無線ルーター 枠線" id="132" name="Google Shape;132;p3"/>
          <p:cNvPicPr preferRelativeResize="0"/>
          <p:nvPr/>
        </p:nvPicPr>
        <p:blipFill rotWithShape="1">
          <a:blip r:embed="rId3">
            <a:alphaModFix/>
          </a:blip>
          <a:srcRect b="0" l="0" r="0" t="0"/>
          <a:stretch/>
        </p:blipFill>
        <p:spPr>
          <a:xfrm>
            <a:off x="5556052" y="3796621"/>
            <a:ext cx="1088610" cy="1088610"/>
          </a:xfrm>
          <a:prstGeom prst="rect">
            <a:avLst/>
          </a:prstGeom>
          <a:noFill/>
          <a:ln>
            <a:noFill/>
          </a:ln>
        </p:spPr>
      </p:pic>
      <p:pic>
        <p:nvPicPr>
          <p:cNvPr descr="ユーザー 枠線" id="133" name="Google Shape;133;p3"/>
          <p:cNvPicPr preferRelativeResize="0"/>
          <p:nvPr/>
        </p:nvPicPr>
        <p:blipFill rotWithShape="1">
          <a:blip r:embed="rId4">
            <a:alphaModFix/>
          </a:blip>
          <a:srcRect b="0" l="0" r="0" t="0"/>
          <a:stretch/>
        </p:blipFill>
        <p:spPr>
          <a:xfrm>
            <a:off x="4027695" y="5021583"/>
            <a:ext cx="1088611" cy="1088611"/>
          </a:xfrm>
          <a:prstGeom prst="rect">
            <a:avLst/>
          </a:prstGeom>
          <a:noFill/>
          <a:ln>
            <a:noFill/>
          </a:ln>
        </p:spPr>
      </p:pic>
      <p:pic>
        <p:nvPicPr>
          <p:cNvPr descr="無線ルーター 単色塗りつぶし" id="134" name="Google Shape;134;p3"/>
          <p:cNvPicPr preferRelativeResize="0"/>
          <p:nvPr/>
        </p:nvPicPr>
        <p:blipFill rotWithShape="1">
          <a:blip r:embed="rId5">
            <a:alphaModFix/>
          </a:blip>
          <a:srcRect b="0" l="0" r="0" t="0"/>
          <a:stretch/>
        </p:blipFill>
        <p:spPr>
          <a:xfrm>
            <a:off x="2492282" y="3796621"/>
            <a:ext cx="1088610" cy="1088610"/>
          </a:xfrm>
          <a:prstGeom prst="rect">
            <a:avLst/>
          </a:prstGeom>
          <a:noFill/>
          <a:ln>
            <a:noFill/>
          </a:ln>
        </p:spPr>
      </p:pic>
      <p:sp>
        <p:nvSpPr>
          <p:cNvPr id="135" name="Google Shape;135;p3"/>
          <p:cNvSpPr txBox="1"/>
          <p:nvPr/>
        </p:nvSpPr>
        <p:spPr>
          <a:xfrm>
            <a:off x="2268324" y="4735932"/>
            <a:ext cx="15389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4D4D4D"/>
                </a:solidFill>
                <a:latin typeface="Quattrocento Sans"/>
                <a:ea typeface="Quattrocento Sans"/>
                <a:cs typeface="Quattrocento Sans"/>
                <a:sym typeface="Quattrocento Sans"/>
              </a:rPr>
              <a:t>Rogue AP</a:t>
            </a:r>
            <a:endParaRPr sz="2400">
              <a:solidFill>
                <a:srgbClr val="4D4D4D"/>
              </a:solidFill>
              <a:latin typeface="Quattrocento Sans"/>
              <a:ea typeface="Quattrocento Sans"/>
              <a:cs typeface="Quattrocento Sans"/>
              <a:sym typeface="Quattrocento Sans"/>
            </a:endParaRPr>
          </a:p>
        </p:txBody>
      </p:sp>
      <p:sp>
        <p:nvSpPr>
          <p:cNvPr id="136" name="Google Shape;136;p3"/>
          <p:cNvSpPr txBox="1"/>
          <p:nvPr/>
        </p:nvSpPr>
        <p:spPr>
          <a:xfrm>
            <a:off x="5416281" y="4716352"/>
            <a:ext cx="13681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D4D4D"/>
                </a:solidFill>
                <a:latin typeface="Quattrocento Sans"/>
                <a:ea typeface="Quattrocento Sans"/>
                <a:cs typeface="Quattrocento Sans"/>
                <a:sym typeface="Quattrocento Sans"/>
              </a:rPr>
              <a:t>Legal AP</a:t>
            </a:r>
            <a:endParaRPr sz="2400">
              <a:solidFill>
                <a:srgbClr val="4D4D4D"/>
              </a:solidFill>
              <a:latin typeface="Quattrocento Sans"/>
              <a:ea typeface="Quattrocento Sans"/>
              <a:cs typeface="Quattrocento Sans"/>
              <a:sym typeface="Quattrocento Sans"/>
            </a:endParaRPr>
          </a:p>
        </p:txBody>
      </p:sp>
      <p:cxnSp>
        <p:nvCxnSpPr>
          <p:cNvPr id="137" name="Google Shape;137;p3"/>
          <p:cNvCxnSpPr>
            <a:stCxn id="133" idx="1"/>
            <a:endCxn id="135" idx="2"/>
          </p:cNvCxnSpPr>
          <p:nvPr/>
        </p:nvCxnSpPr>
        <p:spPr>
          <a:xfrm rot="10800000">
            <a:off x="3037695" y="5197489"/>
            <a:ext cx="990000" cy="368400"/>
          </a:xfrm>
          <a:prstGeom prst="straightConnector1">
            <a:avLst/>
          </a:prstGeom>
          <a:noFill/>
          <a:ln cap="sq" cmpd="sng" w="76200">
            <a:solidFill>
              <a:schemeClr val="accent2"/>
            </a:solidFill>
            <a:prstDash val="solid"/>
            <a:miter lim="800000"/>
            <a:headEnd len="sm" w="sm" type="none"/>
            <a:tailEnd len="med" w="med" type="triangle"/>
          </a:ln>
        </p:spPr>
      </p:cxnSp>
      <p:sp>
        <p:nvSpPr>
          <p:cNvPr id="138" name="Google Shape;138;p3"/>
          <p:cNvSpPr txBox="1"/>
          <p:nvPr/>
        </p:nvSpPr>
        <p:spPr>
          <a:xfrm>
            <a:off x="4141749" y="6027689"/>
            <a:ext cx="86050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D4D4D"/>
                </a:solidFill>
                <a:latin typeface="Quattrocento Sans"/>
                <a:ea typeface="Quattrocento Sans"/>
                <a:cs typeface="Quattrocento Sans"/>
                <a:sym typeface="Quattrocento Sans"/>
              </a:rPr>
              <a:t>User</a:t>
            </a:r>
            <a:endParaRPr sz="2400">
              <a:solidFill>
                <a:srgbClr val="4D4D4D"/>
              </a:solidFill>
              <a:latin typeface="Quattrocento Sans"/>
              <a:ea typeface="Quattrocento Sans"/>
              <a:cs typeface="Quattrocento Sans"/>
              <a:sym typeface="Quattrocento Sans"/>
            </a:endParaRPr>
          </a:p>
        </p:txBody>
      </p:sp>
      <p:cxnSp>
        <p:nvCxnSpPr>
          <p:cNvPr id="139" name="Google Shape;139;p3"/>
          <p:cNvCxnSpPr>
            <a:stCxn id="133" idx="3"/>
            <a:endCxn id="136" idx="2"/>
          </p:cNvCxnSpPr>
          <p:nvPr/>
        </p:nvCxnSpPr>
        <p:spPr>
          <a:xfrm flipH="1" rot="10800000">
            <a:off x="5116306" y="5177989"/>
            <a:ext cx="984000" cy="387900"/>
          </a:xfrm>
          <a:prstGeom prst="straightConnector1">
            <a:avLst/>
          </a:prstGeom>
          <a:noFill/>
          <a:ln cap="sq" cmpd="sng" w="76200">
            <a:solidFill>
              <a:schemeClr val="dk1"/>
            </a:solidFill>
            <a:prstDash val="dot"/>
            <a:miter lim="800000"/>
            <a:headEnd len="sm" w="sm" type="none"/>
            <a:tailEnd len="med" w="med" type="triangle"/>
          </a:ln>
        </p:spPr>
      </p:cxnSp>
      <p:sp>
        <p:nvSpPr>
          <p:cNvPr id="140" name="Google Shape;140;p3"/>
          <p:cNvSpPr/>
          <p:nvPr/>
        </p:nvSpPr>
        <p:spPr>
          <a:xfrm>
            <a:off x="6730200" y="4076712"/>
            <a:ext cx="2278454" cy="528428"/>
          </a:xfrm>
          <a:prstGeom prst="wedgeEllipseCallout">
            <a:avLst>
              <a:gd fmla="val -52588" name="adj1"/>
              <a:gd fmla="val 63586" name="adj2"/>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accent1"/>
                </a:solidFill>
                <a:latin typeface="Quattrocento Sans"/>
                <a:ea typeface="Quattrocento Sans"/>
                <a:cs typeface="Quattrocento Sans"/>
                <a:sym typeface="Quattrocento Sans"/>
              </a:rPr>
              <a:t>SSID : Free-1</a:t>
            </a:r>
            <a:endParaRPr/>
          </a:p>
        </p:txBody>
      </p:sp>
      <p:sp>
        <p:nvSpPr>
          <p:cNvPr id="141" name="Google Shape;141;p3"/>
          <p:cNvSpPr txBox="1"/>
          <p:nvPr/>
        </p:nvSpPr>
        <p:spPr>
          <a:xfrm rot="1705442">
            <a:off x="4648108" y="4756524"/>
            <a:ext cx="66195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4D4D4D"/>
                </a:solidFill>
                <a:latin typeface="Quattrocento Sans"/>
                <a:ea typeface="Quattrocento Sans"/>
                <a:cs typeface="Quattrocento Sans"/>
                <a:sym typeface="Quattrocento Sans"/>
              </a:rPr>
              <a:t>？</a:t>
            </a:r>
            <a:endParaRPr/>
          </a:p>
        </p:txBody>
      </p:sp>
      <p:sp>
        <p:nvSpPr>
          <p:cNvPr id="142" name="Google Shape;142;p3"/>
          <p:cNvSpPr/>
          <p:nvPr/>
        </p:nvSpPr>
        <p:spPr>
          <a:xfrm>
            <a:off x="188182" y="4073034"/>
            <a:ext cx="2279613" cy="528428"/>
          </a:xfrm>
          <a:prstGeom prst="wedgeEllipseCallout">
            <a:avLst>
              <a:gd fmla="val 47227" name="adj1"/>
              <a:gd fmla="val 73199" name="adj2"/>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accent1"/>
                </a:solidFill>
                <a:latin typeface="Quattrocento Sans"/>
                <a:ea typeface="Quattrocento Sans"/>
                <a:cs typeface="Quattrocento Sans"/>
                <a:sym typeface="Quattrocento Sans"/>
              </a:rPr>
              <a:t>SSID : Free-1</a:t>
            </a:r>
            <a:endParaRPr/>
          </a:p>
        </p:txBody>
      </p:sp>
      <p:sp>
        <p:nvSpPr>
          <p:cNvPr id="143" name="Google Shape;143;p3"/>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44" name="Google Shape;144;p3"/>
          <p:cNvSpPr txBox="1"/>
          <p:nvPr>
            <p:ph idx="11" type="ftr"/>
          </p:nvPr>
        </p:nvSpPr>
        <p:spPr>
          <a:xfrm>
            <a:off x="457200" y="6489354"/>
            <a:ext cx="8229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ICCE 2023, Tomoyuki Ueda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4"/>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Existing Methods</a:t>
            </a:r>
            <a:endParaRPr/>
          </a:p>
        </p:txBody>
      </p:sp>
      <p:sp>
        <p:nvSpPr>
          <p:cNvPr id="151" name="Google Shape;151;p4"/>
          <p:cNvSpPr txBox="1"/>
          <p:nvPr>
            <p:ph idx="1" type="body"/>
          </p:nvPr>
        </p:nvSpPr>
        <p:spPr>
          <a:xfrm>
            <a:off x="243774" y="1127300"/>
            <a:ext cx="8656451" cy="5544616"/>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a:t>Classification of existing methods</a:t>
            </a:r>
            <a:endParaRPr sz="1050"/>
          </a:p>
          <a:p>
            <a:pPr indent="-285750" lvl="1" marL="742950" rtl="0" algn="l">
              <a:spcBef>
                <a:spcPts val="1200"/>
              </a:spcBef>
              <a:spcAft>
                <a:spcPts val="0"/>
              </a:spcAft>
              <a:buClr>
                <a:srgbClr val="515151"/>
              </a:buClr>
              <a:buSzPts val="2800"/>
              <a:buChar char="–"/>
            </a:pPr>
            <a:r>
              <a:rPr b="1" lang="en-US"/>
              <a:t>Fingerprint (Administrator's side)</a:t>
            </a:r>
            <a:endParaRPr b="1"/>
          </a:p>
          <a:p>
            <a:pPr indent="0" lvl="1" marL="457200" rtl="0" algn="l">
              <a:spcBef>
                <a:spcPts val="1200"/>
              </a:spcBef>
              <a:spcAft>
                <a:spcPts val="0"/>
              </a:spcAft>
              <a:buClr>
                <a:srgbClr val="515151"/>
              </a:buClr>
              <a:buSzPts val="2600"/>
              <a:buNone/>
            </a:pPr>
            <a:r>
              <a:rPr lang="en-US" sz="2600"/>
              <a:t>　 ➡ Features : Stable accuracy, High cost, Great hassle</a:t>
            </a:r>
            <a:endParaRPr sz="2600"/>
          </a:p>
          <a:p>
            <a:pPr indent="0" lvl="1" marL="457200" rtl="0" algn="l">
              <a:spcBef>
                <a:spcPts val="1200"/>
              </a:spcBef>
              <a:spcAft>
                <a:spcPts val="0"/>
              </a:spcAft>
              <a:buClr>
                <a:srgbClr val="515151"/>
              </a:buClr>
              <a:buSzPts val="1800"/>
              <a:buNone/>
            </a:pPr>
            <a:r>
              <a:rPr lang="en-US" sz="1800"/>
              <a:t>　 [Qiaolin Pu+, IEEE Transactions on Vehicular Technology, 2021]</a:t>
            </a:r>
            <a:endParaRPr/>
          </a:p>
          <a:p>
            <a:pPr indent="0" lvl="1" marL="457200" rtl="0" algn="l">
              <a:spcBef>
                <a:spcPts val="1200"/>
              </a:spcBef>
              <a:spcAft>
                <a:spcPts val="0"/>
              </a:spcAft>
              <a:buClr>
                <a:srgbClr val="515151"/>
              </a:buClr>
              <a:buSzPts val="2000"/>
              <a:buNone/>
            </a:pPr>
            <a:r>
              <a:t/>
            </a:r>
            <a:endParaRPr sz="2000"/>
          </a:p>
          <a:p>
            <a:pPr indent="-285750" lvl="1" marL="742950" rtl="0" algn="l">
              <a:spcBef>
                <a:spcPts val="1200"/>
              </a:spcBef>
              <a:spcAft>
                <a:spcPts val="0"/>
              </a:spcAft>
              <a:buClr>
                <a:srgbClr val="515151"/>
              </a:buClr>
              <a:buSzPts val="2800"/>
              <a:buChar char="–"/>
            </a:pPr>
            <a:r>
              <a:rPr b="1" lang="en-US"/>
              <a:t>RTT : Round trip time (User side)</a:t>
            </a:r>
            <a:endParaRPr/>
          </a:p>
          <a:p>
            <a:pPr indent="0" lvl="1" marL="457200" rtl="0" algn="l">
              <a:spcBef>
                <a:spcPts val="1200"/>
              </a:spcBef>
              <a:spcAft>
                <a:spcPts val="0"/>
              </a:spcAft>
              <a:buClr>
                <a:srgbClr val="515151"/>
              </a:buClr>
              <a:buSzPts val="2600"/>
              <a:buNone/>
            </a:pPr>
            <a:r>
              <a:rPr lang="en-US" sz="2600"/>
              <a:t>　 ➡ Features : Low cost, Less hassle, </a:t>
            </a:r>
            <a:br>
              <a:rPr lang="en-US" sz="2600"/>
            </a:br>
            <a:r>
              <a:rPr lang="en-US" sz="2600"/>
              <a:t>                          Affected by the environment</a:t>
            </a:r>
            <a:endParaRPr/>
          </a:p>
          <a:p>
            <a:pPr indent="0" lvl="1" marL="457200" rtl="0" algn="l">
              <a:spcBef>
                <a:spcPts val="1200"/>
              </a:spcBef>
              <a:spcAft>
                <a:spcPts val="0"/>
              </a:spcAft>
              <a:buClr>
                <a:srgbClr val="515151"/>
              </a:buClr>
              <a:buSzPts val="1800"/>
              <a:buNone/>
            </a:pPr>
            <a:r>
              <a:rPr lang="en-US" sz="1800"/>
              <a:t>　 [S. Kitisriworapan +, EURASIP Journal on Wireless Communications and Networking, 2020]</a:t>
            </a:r>
            <a:endParaRPr/>
          </a:p>
        </p:txBody>
      </p:sp>
      <p:sp>
        <p:nvSpPr>
          <p:cNvPr id="152" name="Google Shape;152;p4"/>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fld id="{00000000-1234-1234-1234-123412341234}" type="slidenum">
              <a:rPr b="0" i="0" lang="en-US" sz="1800" u="none" cap="none" strike="noStrike">
                <a:solidFill>
                  <a:srgbClr val="FFFFFF"/>
                </a:solidFill>
                <a:latin typeface="Quattrocento Sans"/>
                <a:ea typeface="Quattrocento Sans"/>
                <a:cs typeface="Quattrocento Sans"/>
                <a:sym typeface="Quattrocento Sans"/>
              </a:rPr>
              <a:t>‹#›</a:t>
            </a:fld>
            <a:endParaRPr b="0" i="0" sz="1800" u="none" cap="none" strike="noStrike">
              <a:solidFill>
                <a:srgbClr val="FFFFFF"/>
              </a:solidFill>
              <a:latin typeface="Quattrocento Sans"/>
              <a:ea typeface="Quattrocento Sans"/>
              <a:cs typeface="Quattrocento Sans"/>
              <a:sym typeface="Quattrocento Sans"/>
            </a:endParaRPr>
          </a:p>
        </p:txBody>
      </p:sp>
      <p:sp>
        <p:nvSpPr>
          <p:cNvPr id="153" name="Google Shape;153;p4"/>
          <p:cNvSpPr txBox="1"/>
          <p:nvPr>
            <p:ph idx="11" type="ftr"/>
          </p:nvPr>
        </p:nvSpPr>
        <p:spPr>
          <a:xfrm>
            <a:off x="457200" y="6489354"/>
            <a:ext cx="8229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ICCE 2023, Tomoyuki Ueda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5"/>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515151"/>
              </a:buClr>
              <a:buSzPct val="100000"/>
              <a:buFont typeface="Quattrocento Sans"/>
              <a:buNone/>
            </a:pPr>
            <a:r>
              <a:rPr lang="en-US"/>
              <a:t>Assumed environment/Existing methods</a:t>
            </a:r>
            <a:endParaRPr/>
          </a:p>
        </p:txBody>
      </p:sp>
      <p:sp>
        <p:nvSpPr>
          <p:cNvPr id="160" name="Google Shape;160;p5"/>
          <p:cNvSpPr txBox="1"/>
          <p:nvPr>
            <p:ph idx="1" type="body"/>
          </p:nvPr>
        </p:nvSpPr>
        <p:spPr>
          <a:xfrm>
            <a:off x="664964" y="1033700"/>
            <a:ext cx="8363222" cy="4724042"/>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a:t>RTT-based detection methods</a:t>
            </a:r>
            <a:endParaRPr/>
          </a:p>
          <a:p>
            <a:pPr indent="-285750" lvl="1" marL="742950" rtl="0" algn="l">
              <a:spcBef>
                <a:spcPts val="1200"/>
              </a:spcBef>
              <a:spcAft>
                <a:spcPts val="0"/>
              </a:spcAft>
              <a:buClr>
                <a:srgbClr val="515151"/>
              </a:buClr>
              <a:buSzPts val="2800"/>
              <a:buChar char="–"/>
            </a:pPr>
            <a:r>
              <a:rPr lang="en-US"/>
              <a:t>Leverage RTT differences between different hop counts</a:t>
            </a:r>
            <a:endParaRPr/>
          </a:p>
          <a:p>
            <a:pPr indent="-285750" lvl="1" marL="742950" rtl="0" algn="l">
              <a:spcBef>
                <a:spcPts val="1200"/>
              </a:spcBef>
              <a:spcAft>
                <a:spcPts val="0"/>
              </a:spcAft>
              <a:buClr>
                <a:srgbClr val="515151"/>
              </a:buClr>
              <a:buSzPts val="2800"/>
              <a:buChar char="–"/>
            </a:pPr>
            <a:r>
              <a:rPr lang="en-US"/>
              <a:t>Detection by comparing the difference between the threshold and the RTT.</a:t>
            </a:r>
            <a:endParaRPr/>
          </a:p>
        </p:txBody>
      </p:sp>
      <p:pic>
        <p:nvPicPr>
          <p:cNvPr descr="無線ルーター 枠線" id="161" name="Google Shape;161;p5"/>
          <p:cNvPicPr preferRelativeResize="0"/>
          <p:nvPr/>
        </p:nvPicPr>
        <p:blipFill rotWithShape="1">
          <a:blip r:embed="rId3">
            <a:alphaModFix/>
          </a:blip>
          <a:srcRect b="0" l="0" r="0" t="0"/>
          <a:stretch/>
        </p:blipFill>
        <p:spPr>
          <a:xfrm>
            <a:off x="4745531" y="5006034"/>
            <a:ext cx="1046428" cy="1046428"/>
          </a:xfrm>
          <a:prstGeom prst="rect">
            <a:avLst/>
          </a:prstGeom>
          <a:noFill/>
          <a:ln>
            <a:noFill/>
          </a:ln>
        </p:spPr>
      </p:pic>
      <p:pic>
        <p:nvPicPr>
          <p:cNvPr descr="ユーザー 枠線" id="162" name="Google Shape;162;p5"/>
          <p:cNvPicPr preferRelativeResize="0"/>
          <p:nvPr/>
        </p:nvPicPr>
        <p:blipFill rotWithShape="1">
          <a:blip r:embed="rId4">
            <a:alphaModFix/>
          </a:blip>
          <a:srcRect b="0" l="0" r="0" t="0"/>
          <a:stretch/>
        </p:blipFill>
        <p:spPr>
          <a:xfrm>
            <a:off x="320187" y="4855872"/>
            <a:ext cx="945775" cy="945775"/>
          </a:xfrm>
          <a:prstGeom prst="rect">
            <a:avLst/>
          </a:prstGeom>
          <a:noFill/>
          <a:ln>
            <a:noFill/>
          </a:ln>
        </p:spPr>
      </p:pic>
      <p:pic>
        <p:nvPicPr>
          <p:cNvPr descr="無線ルーター 単色塗りつぶし" id="163" name="Google Shape;163;p5"/>
          <p:cNvPicPr preferRelativeResize="0"/>
          <p:nvPr/>
        </p:nvPicPr>
        <p:blipFill rotWithShape="1">
          <a:blip r:embed="rId5">
            <a:alphaModFix/>
          </a:blip>
          <a:srcRect b="0" l="0" r="0" t="0"/>
          <a:stretch/>
        </p:blipFill>
        <p:spPr>
          <a:xfrm>
            <a:off x="2465533" y="3520766"/>
            <a:ext cx="1046269" cy="1046269"/>
          </a:xfrm>
          <a:prstGeom prst="rect">
            <a:avLst/>
          </a:prstGeom>
          <a:noFill/>
          <a:ln>
            <a:noFill/>
          </a:ln>
        </p:spPr>
      </p:pic>
      <p:sp>
        <p:nvSpPr>
          <p:cNvPr id="164" name="Google Shape;164;p5"/>
          <p:cNvSpPr txBox="1"/>
          <p:nvPr/>
        </p:nvSpPr>
        <p:spPr>
          <a:xfrm>
            <a:off x="2057955" y="4440678"/>
            <a:ext cx="194028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4D4D4D"/>
                </a:solidFill>
                <a:latin typeface="Quattrocento Sans"/>
                <a:ea typeface="Quattrocento Sans"/>
                <a:cs typeface="Quattrocento Sans"/>
                <a:sym typeface="Quattrocento Sans"/>
              </a:rPr>
              <a:t>Rogue AP</a:t>
            </a:r>
            <a:endParaRPr/>
          </a:p>
          <a:p>
            <a:pPr indent="0" lvl="0" marL="0" marR="0" rtl="0" algn="ctr">
              <a:spcBef>
                <a:spcPts val="0"/>
              </a:spcBef>
              <a:spcAft>
                <a:spcPts val="0"/>
              </a:spcAft>
              <a:buNone/>
            </a:pPr>
            <a:r>
              <a:rPr lang="en-US" sz="2400">
                <a:solidFill>
                  <a:srgbClr val="4D4D4D"/>
                </a:solidFill>
                <a:latin typeface="Quattrocento Sans"/>
                <a:ea typeface="Quattrocento Sans"/>
                <a:cs typeface="Quattrocento Sans"/>
                <a:sym typeface="Quattrocento Sans"/>
              </a:rPr>
              <a:t>（evil-twin）</a:t>
            </a:r>
            <a:endParaRPr sz="2400">
              <a:solidFill>
                <a:srgbClr val="4D4D4D"/>
              </a:solidFill>
              <a:latin typeface="Quattrocento Sans"/>
              <a:ea typeface="Quattrocento Sans"/>
              <a:cs typeface="Quattrocento Sans"/>
              <a:sym typeface="Quattrocento Sans"/>
            </a:endParaRPr>
          </a:p>
        </p:txBody>
      </p:sp>
      <p:sp>
        <p:nvSpPr>
          <p:cNvPr id="165" name="Google Shape;165;p5"/>
          <p:cNvSpPr txBox="1"/>
          <p:nvPr/>
        </p:nvSpPr>
        <p:spPr>
          <a:xfrm>
            <a:off x="381798" y="5821629"/>
            <a:ext cx="83883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D4D4D"/>
                </a:solidFill>
                <a:latin typeface="Quattrocento Sans"/>
                <a:ea typeface="Quattrocento Sans"/>
                <a:cs typeface="Quattrocento Sans"/>
                <a:sym typeface="Quattrocento Sans"/>
              </a:rPr>
              <a:t>User</a:t>
            </a:r>
            <a:endParaRPr sz="2400">
              <a:solidFill>
                <a:srgbClr val="4D4D4D"/>
              </a:solidFill>
              <a:latin typeface="Quattrocento Sans"/>
              <a:ea typeface="Quattrocento Sans"/>
              <a:cs typeface="Quattrocento Sans"/>
              <a:sym typeface="Quattrocento Sans"/>
            </a:endParaRPr>
          </a:p>
        </p:txBody>
      </p:sp>
      <p:cxnSp>
        <p:nvCxnSpPr>
          <p:cNvPr id="166" name="Google Shape;166;p5"/>
          <p:cNvCxnSpPr>
            <a:stCxn id="162" idx="3"/>
            <a:endCxn id="163" idx="1"/>
          </p:cNvCxnSpPr>
          <p:nvPr/>
        </p:nvCxnSpPr>
        <p:spPr>
          <a:xfrm flipH="1" rot="10800000">
            <a:off x="1265962" y="4043860"/>
            <a:ext cx="1199700" cy="1284900"/>
          </a:xfrm>
          <a:prstGeom prst="straightConnector1">
            <a:avLst/>
          </a:prstGeom>
          <a:noFill/>
          <a:ln cap="sq" cmpd="sng" w="76200">
            <a:solidFill>
              <a:schemeClr val="accent2"/>
            </a:solidFill>
            <a:prstDash val="solid"/>
            <a:miter lim="800000"/>
            <a:headEnd len="sm" w="sm" type="none"/>
            <a:tailEnd len="med" w="med" type="triangle"/>
          </a:ln>
        </p:spPr>
      </p:cxnSp>
      <p:cxnSp>
        <p:nvCxnSpPr>
          <p:cNvPr id="167" name="Google Shape;167;p5"/>
          <p:cNvCxnSpPr>
            <a:stCxn id="163" idx="3"/>
            <a:endCxn id="161" idx="1"/>
          </p:cNvCxnSpPr>
          <p:nvPr/>
        </p:nvCxnSpPr>
        <p:spPr>
          <a:xfrm>
            <a:off x="3511802" y="4043901"/>
            <a:ext cx="1233600" cy="1485300"/>
          </a:xfrm>
          <a:prstGeom prst="straightConnector1">
            <a:avLst/>
          </a:prstGeom>
          <a:noFill/>
          <a:ln cap="sq" cmpd="sng" w="76200">
            <a:solidFill>
              <a:schemeClr val="accent2"/>
            </a:solidFill>
            <a:prstDash val="solid"/>
            <a:miter lim="800000"/>
            <a:headEnd len="sm" w="sm" type="none"/>
            <a:tailEnd len="med" w="med" type="triangle"/>
          </a:ln>
        </p:spPr>
      </p:cxnSp>
      <p:cxnSp>
        <p:nvCxnSpPr>
          <p:cNvPr id="168" name="Google Shape;168;p5"/>
          <p:cNvCxnSpPr>
            <a:stCxn id="161" idx="3"/>
            <a:endCxn id="169" idx="1"/>
          </p:cNvCxnSpPr>
          <p:nvPr/>
        </p:nvCxnSpPr>
        <p:spPr>
          <a:xfrm>
            <a:off x="5791959" y="5529248"/>
            <a:ext cx="1602000" cy="0"/>
          </a:xfrm>
          <a:prstGeom prst="straightConnector1">
            <a:avLst/>
          </a:prstGeom>
          <a:noFill/>
          <a:ln cap="sq" cmpd="sng" w="76200">
            <a:solidFill>
              <a:schemeClr val="accent1"/>
            </a:solidFill>
            <a:prstDash val="solid"/>
            <a:miter lim="800000"/>
            <a:headEnd len="sm" w="sm" type="none"/>
            <a:tailEnd len="med" w="med" type="triangle"/>
          </a:ln>
        </p:spPr>
      </p:cxnSp>
      <p:pic>
        <p:nvPicPr>
          <p:cNvPr descr="インターネット 単色塗りつぶし" id="169" name="Google Shape;169;p5"/>
          <p:cNvPicPr preferRelativeResize="0"/>
          <p:nvPr/>
        </p:nvPicPr>
        <p:blipFill rotWithShape="1">
          <a:blip r:embed="rId6">
            <a:alphaModFix/>
          </a:blip>
          <a:srcRect b="0" l="0" r="0" t="0"/>
          <a:stretch/>
        </p:blipFill>
        <p:spPr>
          <a:xfrm>
            <a:off x="7393989" y="4988087"/>
            <a:ext cx="1082322" cy="1082322"/>
          </a:xfrm>
          <a:prstGeom prst="rect">
            <a:avLst/>
          </a:prstGeom>
          <a:noFill/>
          <a:ln>
            <a:noFill/>
          </a:ln>
        </p:spPr>
      </p:pic>
      <p:sp>
        <p:nvSpPr>
          <p:cNvPr id="170" name="Google Shape;170;p5"/>
          <p:cNvSpPr txBox="1"/>
          <p:nvPr/>
        </p:nvSpPr>
        <p:spPr>
          <a:xfrm>
            <a:off x="7314317" y="5844252"/>
            <a:ext cx="141433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D4D4D"/>
                </a:solidFill>
                <a:latin typeface="Quattrocento Sans"/>
                <a:ea typeface="Quattrocento Sans"/>
                <a:cs typeface="Quattrocento Sans"/>
                <a:sym typeface="Quattrocento Sans"/>
              </a:rPr>
              <a:t>Internet</a:t>
            </a:r>
            <a:endParaRPr sz="2400">
              <a:solidFill>
                <a:srgbClr val="4D4D4D"/>
              </a:solidFill>
              <a:latin typeface="Quattrocento Sans"/>
              <a:ea typeface="Quattrocento Sans"/>
              <a:cs typeface="Quattrocento Sans"/>
              <a:sym typeface="Quattrocento Sans"/>
            </a:endParaRPr>
          </a:p>
        </p:txBody>
      </p:sp>
      <p:sp>
        <p:nvSpPr>
          <p:cNvPr id="171" name="Google Shape;171;p5"/>
          <p:cNvSpPr txBox="1"/>
          <p:nvPr/>
        </p:nvSpPr>
        <p:spPr>
          <a:xfrm>
            <a:off x="4561577" y="5918815"/>
            <a:ext cx="141433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4D4D4D"/>
                </a:solidFill>
                <a:latin typeface="Quattrocento Sans"/>
                <a:ea typeface="Quattrocento Sans"/>
                <a:cs typeface="Quattrocento Sans"/>
                <a:sym typeface="Quattrocento Sans"/>
              </a:rPr>
              <a:t>Legal AP</a:t>
            </a:r>
            <a:endParaRPr/>
          </a:p>
        </p:txBody>
      </p:sp>
      <p:pic>
        <p:nvPicPr>
          <p:cNvPr descr="スマート フォン 枠線" id="172" name="Google Shape;172;p5"/>
          <p:cNvPicPr preferRelativeResize="0"/>
          <p:nvPr/>
        </p:nvPicPr>
        <p:blipFill rotWithShape="1">
          <a:blip r:embed="rId7">
            <a:alphaModFix/>
          </a:blip>
          <a:srcRect b="0" l="0" r="0" t="0"/>
          <a:stretch/>
        </p:blipFill>
        <p:spPr>
          <a:xfrm rot="-9723648">
            <a:off x="884012" y="5254482"/>
            <a:ext cx="666063" cy="666063"/>
          </a:xfrm>
          <a:prstGeom prst="rect">
            <a:avLst/>
          </a:prstGeom>
          <a:noFill/>
          <a:ln>
            <a:noFill/>
          </a:ln>
        </p:spPr>
      </p:pic>
      <p:cxnSp>
        <p:nvCxnSpPr>
          <p:cNvPr id="173" name="Google Shape;173;p5"/>
          <p:cNvCxnSpPr/>
          <p:nvPr/>
        </p:nvCxnSpPr>
        <p:spPr>
          <a:xfrm flipH="1" rot="10800000">
            <a:off x="1578773" y="5651316"/>
            <a:ext cx="3060995" cy="24886"/>
          </a:xfrm>
          <a:prstGeom prst="straightConnector1">
            <a:avLst/>
          </a:prstGeom>
          <a:noFill/>
          <a:ln cap="sq" cmpd="sng" w="76200">
            <a:solidFill>
              <a:schemeClr val="accent1"/>
            </a:solidFill>
            <a:prstDash val="solid"/>
            <a:miter lim="800000"/>
            <a:headEnd len="sm" w="sm" type="none"/>
            <a:tailEnd len="med" w="med" type="triangle"/>
          </a:ln>
        </p:spPr>
      </p:cxnSp>
      <p:sp>
        <p:nvSpPr>
          <p:cNvPr id="174" name="Google Shape;174;p5"/>
          <p:cNvSpPr/>
          <p:nvPr/>
        </p:nvSpPr>
        <p:spPr>
          <a:xfrm>
            <a:off x="2431562" y="5982402"/>
            <a:ext cx="1271725" cy="486194"/>
          </a:xfrm>
          <a:prstGeom prst="wedgeRoundRectCallout">
            <a:avLst>
              <a:gd fmla="val -18710" name="adj1"/>
              <a:gd fmla="val -91243" name="adj2"/>
              <a:gd fmla="val 16667" name="adj3"/>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accent1"/>
                </a:solidFill>
                <a:latin typeface="Quattrocento Sans"/>
                <a:ea typeface="Quattrocento Sans"/>
                <a:cs typeface="Quattrocento Sans"/>
                <a:sym typeface="Quattrocento Sans"/>
              </a:rPr>
              <a:t>1-hop</a:t>
            </a:r>
            <a:endParaRPr sz="2800">
              <a:solidFill>
                <a:schemeClr val="accent1"/>
              </a:solidFill>
              <a:latin typeface="Quattrocento Sans"/>
              <a:ea typeface="Quattrocento Sans"/>
              <a:cs typeface="Quattrocento Sans"/>
              <a:sym typeface="Quattrocento Sans"/>
            </a:endParaRPr>
          </a:p>
        </p:txBody>
      </p:sp>
      <p:sp>
        <p:nvSpPr>
          <p:cNvPr id="175" name="Google Shape;175;p5"/>
          <p:cNvSpPr/>
          <p:nvPr/>
        </p:nvSpPr>
        <p:spPr>
          <a:xfrm>
            <a:off x="4324165" y="4062289"/>
            <a:ext cx="1271725" cy="486194"/>
          </a:xfrm>
          <a:prstGeom prst="wedgeRoundRectCallout">
            <a:avLst>
              <a:gd fmla="val -64933" name="adj1"/>
              <a:gd fmla="val 41602" name="adj2"/>
              <a:gd fmla="val 16667" name="adj3"/>
            </a:avLst>
          </a:prstGeom>
          <a:solidFill>
            <a:srgbClr val="F2F2F2"/>
          </a:solidFill>
          <a:ln cap="sq"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accent2"/>
                </a:solidFill>
                <a:latin typeface="Quattrocento Sans"/>
                <a:ea typeface="Quattrocento Sans"/>
                <a:cs typeface="Quattrocento Sans"/>
                <a:sym typeface="Quattrocento Sans"/>
              </a:rPr>
              <a:t>2-hop</a:t>
            </a:r>
            <a:endParaRPr sz="2800">
              <a:solidFill>
                <a:schemeClr val="accent2"/>
              </a:solidFill>
              <a:latin typeface="Quattrocento Sans"/>
              <a:ea typeface="Quattrocento Sans"/>
              <a:cs typeface="Quattrocento Sans"/>
              <a:sym typeface="Quattrocento Sans"/>
            </a:endParaRPr>
          </a:p>
        </p:txBody>
      </p:sp>
      <p:sp>
        <p:nvSpPr>
          <p:cNvPr id="176" name="Google Shape;176;p5"/>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7" name="Google Shape;177;p5"/>
          <p:cNvSpPr txBox="1"/>
          <p:nvPr>
            <p:ph idx="11" type="ftr"/>
          </p:nvPr>
        </p:nvSpPr>
        <p:spPr>
          <a:xfrm>
            <a:off x="457200" y="6489354"/>
            <a:ext cx="8229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ICCE 2023, Tomoyuki Ueda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6"/>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Conventional methods and issues</a:t>
            </a:r>
            <a:endParaRPr/>
          </a:p>
        </p:txBody>
      </p:sp>
      <p:sp>
        <p:nvSpPr>
          <p:cNvPr id="184" name="Google Shape;184;p6"/>
          <p:cNvSpPr txBox="1"/>
          <p:nvPr>
            <p:ph idx="1" type="body"/>
          </p:nvPr>
        </p:nvSpPr>
        <p:spPr>
          <a:xfrm>
            <a:off x="683618" y="1097681"/>
            <a:ext cx="8363222" cy="4752528"/>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a:t>RTT-based detection methods</a:t>
            </a:r>
            <a:endParaRPr/>
          </a:p>
          <a:p>
            <a:pPr indent="-285750" lvl="1" marL="742950" rtl="0" algn="l">
              <a:spcBef>
                <a:spcPts val="1200"/>
              </a:spcBef>
              <a:spcAft>
                <a:spcPts val="0"/>
              </a:spcAft>
              <a:buClr>
                <a:srgbClr val="515151"/>
              </a:buClr>
              <a:buSzPts val="2800"/>
              <a:buChar char="–"/>
            </a:pPr>
            <a:r>
              <a:rPr lang="en-US">
                <a:latin typeface="MS PGothic"/>
                <a:ea typeface="MS PGothic"/>
                <a:cs typeface="MS PGothic"/>
                <a:sym typeface="MS PGothic"/>
              </a:rPr>
              <a:t>RTT dispersion during congestion less considered</a:t>
            </a:r>
            <a:endParaRPr/>
          </a:p>
          <a:p>
            <a:pPr indent="-228600" lvl="2" marL="1143000" rtl="0" algn="l">
              <a:spcBef>
                <a:spcPts val="1200"/>
              </a:spcBef>
              <a:spcAft>
                <a:spcPts val="0"/>
              </a:spcAft>
              <a:buSzPts val="2200"/>
              <a:buChar char="•"/>
            </a:pPr>
            <a:r>
              <a:rPr lang="en-US" sz="2200">
                <a:latin typeface="MS PGothic"/>
                <a:ea typeface="MS PGothic"/>
                <a:cs typeface="MS PGothic"/>
                <a:sym typeface="MS PGothic"/>
              </a:rPr>
              <a:t>Improved detection accuracy by considering</a:t>
            </a:r>
            <a:endParaRPr/>
          </a:p>
          <a:p>
            <a:pPr indent="-285750" lvl="1" marL="742950" rtl="0" algn="l">
              <a:spcBef>
                <a:spcPts val="1200"/>
              </a:spcBef>
              <a:spcAft>
                <a:spcPts val="0"/>
              </a:spcAft>
              <a:buClr>
                <a:srgbClr val="515151"/>
              </a:buClr>
              <a:buSzPts val="2800"/>
              <a:buChar char="–"/>
            </a:pPr>
            <a:r>
              <a:rPr lang="en-US">
                <a:latin typeface="MS PGothic"/>
                <a:ea typeface="MS PGothic"/>
                <a:cs typeface="MS PGothic"/>
                <a:sym typeface="MS PGothic"/>
              </a:rPr>
              <a:t>Methods using MCS (transmission rate)</a:t>
            </a:r>
            <a:endParaRPr/>
          </a:p>
          <a:p>
            <a:pPr indent="-228600" lvl="2" marL="1143000" rtl="0" algn="l">
              <a:spcBef>
                <a:spcPts val="1200"/>
              </a:spcBef>
              <a:spcAft>
                <a:spcPts val="0"/>
              </a:spcAft>
              <a:buSzPts val="2200"/>
              <a:buChar char="•"/>
            </a:pPr>
            <a:r>
              <a:rPr lang="en-US" sz="2200">
                <a:latin typeface="MS PGothic"/>
                <a:ea typeface="MS PGothic"/>
                <a:cs typeface="MS PGothic"/>
                <a:sym typeface="MS PGothic"/>
              </a:rPr>
              <a:t>MCS： Modulation and Coding Scheme</a:t>
            </a:r>
            <a:endParaRPr sz="2200">
              <a:latin typeface="MS PGothic"/>
              <a:ea typeface="MS PGothic"/>
              <a:cs typeface="MS PGothic"/>
              <a:sym typeface="MS PGothic"/>
            </a:endParaRPr>
          </a:p>
          <a:p>
            <a:pPr indent="-228600" lvl="2" marL="1143000" rtl="0" algn="l">
              <a:spcBef>
                <a:spcPts val="1200"/>
              </a:spcBef>
              <a:spcAft>
                <a:spcPts val="0"/>
              </a:spcAft>
              <a:buSzPts val="2200"/>
              <a:buChar char="•"/>
            </a:pPr>
            <a:r>
              <a:rPr lang="en-US" sz="2200">
                <a:latin typeface="MS PGothic"/>
                <a:ea typeface="MS PGothic"/>
                <a:cs typeface="MS PGothic"/>
                <a:sym typeface="MS PGothic"/>
              </a:rPr>
              <a:t>Getting MCS is not easy for ordinary people</a:t>
            </a:r>
            <a:endParaRPr/>
          </a:p>
          <a:p>
            <a:pPr indent="0" lvl="2" marL="914400" rtl="0" algn="l">
              <a:lnSpc>
                <a:spcPct val="2916"/>
              </a:lnSpc>
              <a:spcBef>
                <a:spcPts val="1200"/>
              </a:spcBef>
              <a:spcAft>
                <a:spcPts val="0"/>
              </a:spcAft>
              <a:buSzPts val="2400"/>
              <a:buNone/>
            </a:pPr>
            <a:r>
              <a:rPr lang="en-US">
                <a:latin typeface="MS PGothic"/>
                <a:ea typeface="MS PGothic"/>
                <a:cs typeface="MS PGothic"/>
                <a:sym typeface="MS PGothic"/>
              </a:rPr>
              <a:t>　		      </a:t>
            </a:r>
            <a:r>
              <a:rPr lang="en-US" sz="1600">
                <a:latin typeface="MS PGothic"/>
                <a:ea typeface="MS PGothic"/>
                <a:cs typeface="MS PGothic"/>
                <a:sym typeface="MS PGothic"/>
              </a:rPr>
              <a:t>[Kitisriworapan+，J Wireless Com Network 2020，2020]</a:t>
            </a:r>
            <a:endParaRPr/>
          </a:p>
        </p:txBody>
      </p:sp>
      <p:sp>
        <p:nvSpPr>
          <p:cNvPr id="185" name="Google Shape;185;p6"/>
          <p:cNvSpPr txBox="1"/>
          <p:nvPr/>
        </p:nvSpPr>
        <p:spPr>
          <a:xfrm>
            <a:off x="4172857" y="3022600"/>
            <a:ext cx="6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2800">
              <a:solidFill>
                <a:srgbClr val="4D4D4D"/>
              </a:solidFill>
              <a:latin typeface="Quattrocento Sans"/>
              <a:ea typeface="Quattrocento Sans"/>
              <a:cs typeface="Quattrocento Sans"/>
              <a:sym typeface="Quattrocento Sans"/>
            </a:endParaRPr>
          </a:p>
        </p:txBody>
      </p:sp>
      <p:sp>
        <p:nvSpPr>
          <p:cNvPr id="186" name="Google Shape;186;p6"/>
          <p:cNvSpPr/>
          <p:nvPr/>
        </p:nvSpPr>
        <p:spPr>
          <a:xfrm>
            <a:off x="643181" y="5468088"/>
            <a:ext cx="7776764" cy="884595"/>
          </a:xfrm>
          <a:prstGeom prst="rect">
            <a:avLst/>
          </a:prstGeom>
          <a:solidFill>
            <a:srgbClr val="BF9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Quattrocento Sans"/>
                <a:ea typeface="Quattrocento Sans"/>
                <a:cs typeface="Quattrocento Sans"/>
                <a:sym typeface="Quattrocento Sans"/>
              </a:rPr>
              <a:t>Evil-Twin detection considering traffic load</a:t>
            </a:r>
            <a:endParaRPr b="1" sz="2800">
              <a:solidFill>
                <a:schemeClr val="lt1"/>
              </a:solidFill>
              <a:latin typeface="Quattrocento Sans"/>
              <a:ea typeface="Quattrocento Sans"/>
              <a:cs typeface="Quattrocento Sans"/>
              <a:sym typeface="Quattrocento Sans"/>
            </a:endParaRPr>
          </a:p>
        </p:txBody>
      </p:sp>
      <p:sp>
        <p:nvSpPr>
          <p:cNvPr id="187" name="Google Shape;187;p6"/>
          <p:cNvSpPr/>
          <p:nvPr/>
        </p:nvSpPr>
        <p:spPr>
          <a:xfrm>
            <a:off x="4106778" y="4832463"/>
            <a:ext cx="849570" cy="604962"/>
          </a:xfrm>
          <a:prstGeom prst="downArrow">
            <a:avLst>
              <a:gd fmla="val 50000" name="adj1"/>
              <a:gd fmla="val 50000" name="adj2"/>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88" name="Google Shape;188;p6"/>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9" name="Google Shape;189;p6"/>
          <p:cNvSpPr txBox="1"/>
          <p:nvPr>
            <p:ph idx="11" type="ftr"/>
          </p:nvPr>
        </p:nvSpPr>
        <p:spPr>
          <a:xfrm>
            <a:off x="457200" y="6489354"/>
            <a:ext cx="8229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ICCE 2023, Tomoyuki Ueda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ノート PC 単色塗りつぶし" id="195" name="Google Shape;195;p7"/>
          <p:cNvPicPr preferRelativeResize="0"/>
          <p:nvPr/>
        </p:nvPicPr>
        <p:blipFill rotWithShape="1">
          <a:blip r:embed="rId3">
            <a:alphaModFix/>
          </a:blip>
          <a:srcRect b="0" l="0" r="0" t="0"/>
          <a:stretch/>
        </p:blipFill>
        <p:spPr>
          <a:xfrm>
            <a:off x="6575745" y="3160407"/>
            <a:ext cx="906536" cy="909529"/>
          </a:xfrm>
          <a:prstGeom prst="rect">
            <a:avLst/>
          </a:prstGeom>
          <a:noFill/>
          <a:ln>
            <a:noFill/>
          </a:ln>
        </p:spPr>
      </p:pic>
      <p:pic>
        <p:nvPicPr>
          <p:cNvPr descr="無線ルーター 単色塗りつぶし" id="196" name="Google Shape;196;p7"/>
          <p:cNvPicPr preferRelativeResize="0"/>
          <p:nvPr/>
        </p:nvPicPr>
        <p:blipFill rotWithShape="1">
          <a:blip r:embed="rId4">
            <a:alphaModFix/>
          </a:blip>
          <a:srcRect b="0" l="0" r="0" t="0"/>
          <a:stretch/>
        </p:blipFill>
        <p:spPr>
          <a:xfrm>
            <a:off x="3858563" y="4022711"/>
            <a:ext cx="914400" cy="917419"/>
          </a:xfrm>
          <a:prstGeom prst="rect">
            <a:avLst/>
          </a:prstGeom>
          <a:noFill/>
          <a:ln>
            <a:noFill/>
          </a:ln>
        </p:spPr>
      </p:pic>
      <p:pic>
        <p:nvPicPr>
          <p:cNvPr descr="ノート PC 単色塗りつぶし" id="197" name="Google Shape;197;p7"/>
          <p:cNvPicPr preferRelativeResize="0"/>
          <p:nvPr/>
        </p:nvPicPr>
        <p:blipFill rotWithShape="1">
          <a:blip r:embed="rId3">
            <a:alphaModFix/>
          </a:blip>
          <a:srcRect b="0" l="0" r="0" t="0"/>
          <a:stretch/>
        </p:blipFill>
        <p:spPr>
          <a:xfrm>
            <a:off x="1182393" y="4008804"/>
            <a:ext cx="906536" cy="909529"/>
          </a:xfrm>
          <a:prstGeom prst="rect">
            <a:avLst/>
          </a:prstGeom>
          <a:noFill/>
          <a:ln>
            <a:noFill/>
          </a:ln>
        </p:spPr>
      </p:pic>
      <p:sp>
        <p:nvSpPr>
          <p:cNvPr id="198" name="Google Shape;198;p7"/>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Key idea</a:t>
            </a:r>
            <a:endParaRPr/>
          </a:p>
        </p:txBody>
      </p:sp>
      <p:sp>
        <p:nvSpPr>
          <p:cNvPr id="199" name="Google Shape;199;p7"/>
          <p:cNvSpPr txBox="1"/>
          <p:nvPr>
            <p:ph idx="1" type="body"/>
          </p:nvPr>
        </p:nvSpPr>
        <p:spPr>
          <a:xfrm>
            <a:off x="568018" y="1138943"/>
            <a:ext cx="8363222" cy="4899386"/>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sz="3200">
                <a:solidFill>
                  <a:srgbClr val="525252"/>
                </a:solidFill>
              </a:rPr>
              <a:t>Detection with separate traffic load</a:t>
            </a:r>
            <a:endParaRPr/>
          </a:p>
          <a:p>
            <a:pPr indent="-285750" lvl="1" marL="742950" rtl="0" algn="l">
              <a:lnSpc>
                <a:spcPct val="150000"/>
              </a:lnSpc>
              <a:spcBef>
                <a:spcPts val="1200"/>
              </a:spcBef>
              <a:spcAft>
                <a:spcPts val="0"/>
              </a:spcAft>
              <a:buClr>
                <a:srgbClr val="525252"/>
              </a:buClr>
              <a:buSzPts val="2800"/>
              <a:buChar char="–"/>
            </a:pPr>
            <a:r>
              <a:rPr lang="en-US" sz="2800">
                <a:solidFill>
                  <a:srgbClr val="525252"/>
                </a:solidFill>
                <a:latin typeface="Arial"/>
                <a:ea typeface="Arial"/>
                <a:cs typeface="Arial"/>
                <a:sym typeface="Arial"/>
              </a:rPr>
              <a:t>Load with Iperf and some devices</a:t>
            </a:r>
            <a:endParaRPr/>
          </a:p>
          <a:p>
            <a:pPr indent="-285750" lvl="1" marL="742950" rtl="0" algn="l">
              <a:spcBef>
                <a:spcPts val="1200"/>
              </a:spcBef>
              <a:spcAft>
                <a:spcPts val="0"/>
              </a:spcAft>
              <a:buClr>
                <a:srgbClr val="525252"/>
              </a:buClr>
              <a:buSzPts val="2800"/>
              <a:buChar char="–"/>
            </a:pPr>
            <a:r>
              <a:rPr lang="en-US">
                <a:solidFill>
                  <a:srgbClr val="525252"/>
                </a:solidFill>
              </a:rPr>
              <a:t>4 different types of loads</a:t>
            </a:r>
            <a:endParaRPr>
              <a:solidFill>
                <a:srgbClr val="525252"/>
              </a:solidFill>
            </a:endParaRPr>
          </a:p>
        </p:txBody>
      </p:sp>
      <p:sp>
        <p:nvSpPr>
          <p:cNvPr id="200" name="Google Shape;200;p7"/>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201" name="Google Shape;201;p7"/>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cxnSp>
        <p:nvCxnSpPr>
          <p:cNvPr id="202" name="Google Shape;202;p7"/>
          <p:cNvCxnSpPr/>
          <p:nvPr/>
        </p:nvCxnSpPr>
        <p:spPr>
          <a:xfrm flipH="1" rot="10800000">
            <a:off x="2279413" y="4357480"/>
            <a:ext cx="1570132" cy="5143"/>
          </a:xfrm>
          <a:prstGeom prst="straightConnector1">
            <a:avLst/>
          </a:prstGeom>
          <a:noFill/>
          <a:ln cap="flat" cmpd="sng" w="38100">
            <a:solidFill>
              <a:schemeClr val="accent1"/>
            </a:solidFill>
            <a:prstDash val="dash"/>
            <a:round/>
            <a:headEnd len="sm" w="sm" type="none"/>
            <a:tailEnd len="med" w="med" type="triangle"/>
          </a:ln>
        </p:spPr>
      </p:cxnSp>
      <p:cxnSp>
        <p:nvCxnSpPr>
          <p:cNvPr id="203" name="Google Shape;203;p7"/>
          <p:cNvCxnSpPr/>
          <p:nvPr/>
        </p:nvCxnSpPr>
        <p:spPr>
          <a:xfrm rot="10800000">
            <a:off x="2254875" y="4526275"/>
            <a:ext cx="1518792" cy="0"/>
          </a:xfrm>
          <a:prstGeom prst="straightConnector1">
            <a:avLst/>
          </a:prstGeom>
          <a:noFill/>
          <a:ln cap="flat" cmpd="sng" w="38100">
            <a:solidFill>
              <a:schemeClr val="accent1"/>
            </a:solidFill>
            <a:prstDash val="dash"/>
            <a:round/>
            <a:headEnd len="sm" w="sm" type="none"/>
            <a:tailEnd len="med" w="med" type="triangle"/>
          </a:ln>
        </p:spPr>
      </p:cxnSp>
      <p:cxnSp>
        <p:nvCxnSpPr>
          <p:cNvPr id="204" name="Google Shape;204;p7"/>
          <p:cNvCxnSpPr/>
          <p:nvPr/>
        </p:nvCxnSpPr>
        <p:spPr>
          <a:xfrm flipH="1" rot="10200000">
            <a:off x="4829177" y="3845852"/>
            <a:ext cx="1632988" cy="287940"/>
          </a:xfrm>
          <a:prstGeom prst="straightConnector1">
            <a:avLst/>
          </a:prstGeom>
          <a:noFill/>
          <a:ln cap="flat" cmpd="sng" w="38100">
            <a:solidFill>
              <a:schemeClr val="accent1"/>
            </a:solidFill>
            <a:prstDash val="dash"/>
            <a:round/>
            <a:headEnd len="sm" w="sm" type="none"/>
            <a:tailEnd len="med" w="med" type="triangle"/>
          </a:ln>
        </p:spPr>
      </p:cxnSp>
      <p:cxnSp>
        <p:nvCxnSpPr>
          <p:cNvPr id="205" name="Google Shape;205;p7"/>
          <p:cNvCxnSpPr/>
          <p:nvPr/>
        </p:nvCxnSpPr>
        <p:spPr>
          <a:xfrm flipH="1" rot="-600000">
            <a:off x="4857860" y="4039641"/>
            <a:ext cx="1632988" cy="287940"/>
          </a:xfrm>
          <a:prstGeom prst="straightConnector1">
            <a:avLst/>
          </a:prstGeom>
          <a:noFill/>
          <a:ln cap="flat" cmpd="sng" w="38100">
            <a:solidFill>
              <a:schemeClr val="accent1"/>
            </a:solidFill>
            <a:prstDash val="dash"/>
            <a:round/>
            <a:headEnd len="sm" w="sm" type="none"/>
            <a:tailEnd len="med" w="med" type="triangle"/>
          </a:ln>
        </p:spPr>
      </p:cxnSp>
      <p:sp>
        <p:nvSpPr>
          <p:cNvPr id="206" name="Google Shape;206;p7"/>
          <p:cNvSpPr/>
          <p:nvPr/>
        </p:nvSpPr>
        <p:spPr>
          <a:xfrm>
            <a:off x="4627537" y="5310150"/>
            <a:ext cx="1190406" cy="397529"/>
          </a:xfrm>
          <a:prstGeom prst="wedgeRoundRectCallout">
            <a:avLst>
              <a:gd fmla="val 28605" name="adj1"/>
              <a:gd fmla="val -102294" name="adj2"/>
              <a:gd fmla="val 16667" name="adj3"/>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4D4D4D"/>
                </a:solidFill>
                <a:latin typeface="Quattrocento Sans"/>
                <a:ea typeface="Quattrocento Sans"/>
                <a:cs typeface="Quattrocento Sans"/>
                <a:sym typeface="Quattrocento Sans"/>
              </a:rPr>
              <a:t>ping</a:t>
            </a:r>
            <a:endParaRPr b="1" sz="2000">
              <a:solidFill>
                <a:srgbClr val="4D4D4D"/>
              </a:solidFill>
              <a:latin typeface="Quattrocento Sans"/>
              <a:ea typeface="Quattrocento Sans"/>
              <a:cs typeface="Quattrocento Sans"/>
              <a:sym typeface="Quattrocento Sans"/>
            </a:endParaRPr>
          </a:p>
        </p:txBody>
      </p:sp>
      <p:sp>
        <p:nvSpPr>
          <p:cNvPr id="207" name="Google Shape;207;p7"/>
          <p:cNvSpPr/>
          <p:nvPr/>
        </p:nvSpPr>
        <p:spPr>
          <a:xfrm>
            <a:off x="773191" y="5283723"/>
            <a:ext cx="1360286" cy="476909"/>
          </a:xfrm>
          <a:prstGeom prst="wedgeRoundRectCallout">
            <a:avLst>
              <a:gd fmla="val 21259" name="adj1"/>
              <a:gd fmla="val -79178" name="adj2"/>
              <a:gd fmla="val 16667" name="adj3"/>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4D4D4D"/>
                </a:solidFill>
                <a:latin typeface="Quattrocento Sans"/>
                <a:ea typeface="Quattrocento Sans"/>
                <a:cs typeface="Quattrocento Sans"/>
                <a:sym typeface="Quattrocento Sans"/>
              </a:rPr>
              <a:t>Get RTT</a:t>
            </a:r>
            <a:endParaRPr b="1" sz="1800">
              <a:solidFill>
                <a:srgbClr val="4D4D4D"/>
              </a:solidFill>
              <a:latin typeface="Quattrocento Sans"/>
              <a:ea typeface="Quattrocento Sans"/>
              <a:cs typeface="Quattrocento Sans"/>
              <a:sym typeface="Quattrocento Sans"/>
            </a:endParaRPr>
          </a:p>
        </p:txBody>
      </p:sp>
      <p:sp>
        <p:nvSpPr>
          <p:cNvPr id="208" name="Google Shape;208;p7"/>
          <p:cNvSpPr/>
          <p:nvPr/>
        </p:nvSpPr>
        <p:spPr>
          <a:xfrm>
            <a:off x="1508558" y="3546358"/>
            <a:ext cx="2063323" cy="468044"/>
          </a:xfrm>
          <a:prstGeom prst="wedgeRoundRectCallout">
            <a:avLst>
              <a:gd fmla="val 31462" name="adj1"/>
              <a:gd fmla="val 95310" name="adj2"/>
              <a:gd fmla="val 16667" name="adj3"/>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accent1"/>
                </a:solidFill>
                <a:latin typeface="Quattrocento Sans"/>
                <a:ea typeface="Quattrocento Sans"/>
                <a:cs typeface="Quattrocento Sans"/>
                <a:sym typeface="Quattrocento Sans"/>
              </a:rPr>
              <a:t>Load using iperf</a:t>
            </a:r>
            <a:endParaRPr b="1" sz="1800">
              <a:solidFill>
                <a:schemeClr val="accent1"/>
              </a:solidFill>
              <a:latin typeface="Quattrocento Sans"/>
              <a:ea typeface="Quattrocento Sans"/>
              <a:cs typeface="Quattrocento Sans"/>
              <a:sym typeface="Quattrocento Sans"/>
            </a:endParaRPr>
          </a:p>
        </p:txBody>
      </p:sp>
      <p:pic>
        <p:nvPicPr>
          <p:cNvPr descr="データベース 枠線" id="209" name="Google Shape;209;p7"/>
          <p:cNvPicPr preferRelativeResize="0"/>
          <p:nvPr/>
        </p:nvPicPr>
        <p:blipFill rotWithShape="1">
          <a:blip r:embed="rId5">
            <a:alphaModFix/>
          </a:blip>
          <a:srcRect b="0" l="0" r="0" t="0"/>
          <a:stretch/>
        </p:blipFill>
        <p:spPr>
          <a:xfrm>
            <a:off x="6587805" y="4751333"/>
            <a:ext cx="914400" cy="917419"/>
          </a:xfrm>
          <a:prstGeom prst="rect">
            <a:avLst/>
          </a:prstGeom>
          <a:noFill/>
          <a:ln>
            <a:noFill/>
          </a:ln>
        </p:spPr>
      </p:pic>
      <p:cxnSp>
        <p:nvCxnSpPr>
          <p:cNvPr id="210" name="Google Shape;210;p7"/>
          <p:cNvCxnSpPr/>
          <p:nvPr/>
        </p:nvCxnSpPr>
        <p:spPr>
          <a:xfrm>
            <a:off x="4992637" y="4616704"/>
            <a:ext cx="1671319" cy="503689"/>
          </a:xfrm>
          <a:prstGeom prst="straightConnector1">
            <a:avLst/>
          </a:prstGeom>
          <a:noFill/>
          <a:ln cap="flat" cmpd="sng" w="38100">
            <a:solidFill>
              <a:srgbClr val="313131"/>
            </a:solidFill>
            <a:prstDash val="dash"/>
            <a:round/>
            <a:headEnd len="sm" w="sm" type="none"/>
            <a:tailEnd len="med" w="med" type="triangle"/>
          </a:ln>
        </p:spPr>
      </p:cxnSp>
      <p:cxnSp>
        <p:nvCxnSpPr>
          <p:cNvPr id="211" name="Google Shape;211;p7"/>
          <p:cNvCxnSpPr/>
          <p:nvPr/>
        </p:nvCxnSpPr>
        <p:spPr>
          <a:xfrm rot="10800000">
            <a:off x="4920605" y="4771186"/>
            <a:ext cx="1632716" cy="485626"/>
          </a:xfrm>
          <a:prstGeom prst="straightConnector1">
            <a:avLst/>
          </a:prstGeom>
          <a:noFill/>
          <a:ln cap="flat" cmpd="sng" w="38100">
            <a:solidFill>
              <a:srgbClr val="313131"/>
            </a:solidFill>
            <a:prstDash val="dash"/>
            <a:round/>
            <a:headEnd len="sm" w="sm" type="none"/>
            <a:tailEnd len="med" w="med" type="triangle"/>
          </a:ln>
        </p:spPr>
      </p:cxnSp>
      <p:sp>
        <p:nvSpPr>
          <p:cNvPr id="212" name="Google Shape;212;p7"/>
          <p:cNvSpPr/>
          <p:nvPr/>
        </p:nvSpPr>
        <p:spPr>
          <a:xfrm>
            <a:off x="6004328" y="5725498"/>
            <a:ext cx="1671319" cy="397529"/>
          </a:xfrm>
          <a:prstGeom prst="wedgeRoundRectCallout">
            <a:avLst>
              <a:gd fmla="val -7231" name="adj1"/>
              <a:gd fmla="val -82877" name="adj2"/>
              <a:gd fmla="val 16667" name="adj3"/>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4D4D4D"/>
                </a:solidFill>
                <a:latin typeface="Quattrocento Sans"/>
                <a:ea typeface="Quattrocento Sans"/>
                <a:cs typeface="Quattrocento Sans"/>
                <a:sym typeface="Quattrocento Sans"/>
              </a:rPr>
              <a:t>google.com</a:t>
            </a:r>
            <a:endParaRPr sz="2000">
              <a:solidFill>
                <a:srgbClr val="4D4D4D"/>
              </a:solidFill>
              <a:latin typeface="Quattrocento Sans"/>
              <a:ea typeface="Quattrocento Sans"/>
              <a:cs typeface="Quattrocento Sans"/>
              <a:sym typeface="Quattrocento Sans"/>
            </a:endParaRPr>
          </a:p>
        </p:txBody>
      </p:sp>
      <p:cxnSp>
        <p:nvCxnSpPr>
          <p:cNvPr id="213" name="Google Shape;213;p7"/>
          <p:cNvCxnSpPr/>
          <p:nvPr/>
        </p:nvCxnSpPr>
        <p:spPr>
          <a:xfrm flipH="1" rot="10800000">
            <a:off x="3036516" y="4730770"/>
            <a:ext cx="762193" cy="918308"/>
          </a:xfrm>
          <a:prstGeom prst="straightConnector1">
            <a:avLst/>
          </a:prstGeom>
          <a:noFill/>
          <a:ln cap="flat" cmpd="sng" w="38100">
            <a:solidFill>
              <a:srgbClr val="313131"/>
            </a:solidFill>
            <a:prstDash val="dash"/>
            <a:round/>
            <a:headEnd len="sm" w="sm" type="none"/>
            <a:tailEnd len="sm" w="sm" type="none"/>
          </a:ln>
        </p:spPr>
      </p:cxnSp>
      <p:sp>
        <p:nvSpPr>
          <p:cNvPr id="214" name="Google Shape;214;p7"/>
          <p:cNvSpPr/>
          <p:nvPr/>
        </p:nvSpPr>
        <p:spPr>
          <a:xfrm>
            <a:off x="1882160" y="5719057"/>
            <a:ext cx="2264221" cy="727537"/>
          </a:xfrm>
          <a:prstGeom prst="ellipse">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Some devices</a:t>
            </a:r>
            <a:endParaRPr b="1" sz="1800">
              <a:solidFill>
                <a:schemeClr val="dk1"/>
              </a:solidFill>
              <a:latin typeface="Quattrocento Sans"/>
              <a:ea typeface="Quattrocento Sans"/>
              <a:cs typeface="Quattrocento Sans"/>
              <a:sym typeface="Quattrocento Sans"/>
            </a:endParaRPr>
          </a:p>
        </p:txBody>
      </p:sp>
      <p:sp>
        <p:nvSpPr>
          <p:cNvPr id="215" name="Google Shape;215;p7"/>
          <p:cNvSpPr txBox="1"/>
          <p:nvPr/>
        </p:nvSpPr>
        <p:spPr>
          <a:xfrm>
            <a:off x="1121453" y="4768999"/>
            <a:ext cx="995633" cy="369332"/>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PC </a:t>
            </a:r>
            <a:endParaRPr b="1" sz="1800">
              <a:solidFill>
                <a:schemeClr val="dk1"/>
              </a:solidFill>
              <a:latin typeface="Quattrocento Sans"/>
              <a:ea typeface="Quattrocento Sans"/>
              <a:cs typeface="Quattrocento Sans"/>
              <a:sym typeface="Quattrocento Sans"/>
            </a:endParaRPr>
          </a:p>
        </p:txBody>
      </p:sp>
      <p:sp>
        <p:nvSpPr>
          <p:cNvPr id="216" name="Google Shape;216;p7"/>
          <p:cNvSpPr txBox="1"/>
          <p:nvPr/>
        </p:nvSpPr>
        <p:spPr>
          <a:xfrm>
            <a:off x="6506400" y="3895270"/>
            <a:ext cx="995633" cy="369332"/>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PC </a:t>
            </a:r>
            <a:endParaRPr b="1" sz="1800">
              <a:solidFill>
                <a:schemeClr val="dk1"/>
              </a:solidFill>
              <a:latin typeface="Quattrocento Sans"/>
              <a:ea typeface="Quattrocento Sans"/>
              <a:cs typeface="Quattrocento Sans"/>
              <a:sym typeface="Quattrocento Sans"/>
            </a:endParaRPr>
          </a:p>
        </p:txBody>
      </p:sp>
      <p:sp>
        <p:nvSpPr>
          <p:cNvPr id="217" name="Google Shape;217;p7"/>
          <p:cNvSpPr txBox="1"/>
          <p:nvPr/>
        </p:nvSpPr>
        <p:spPr>
          <a:xfrm>
            <a:off x="3788405" y="4833831"/>
            <a:ext cx="995633" cy="369332"/>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AP</a:t>
            </a:r>
            <a:endParaRPr b="1"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ノート PC 単色塗りつぶし" id="223" name="Google Shape;223;p8"/>
          <p:cNvPicPr preferRelativeResize="0"/>
          <p:nvPr/>
        </p:nvPicPr>
        <p:blipFill rotWithShape="1">
          <a:blip r:embed="rId3">
            <a:alphaModFix/>
          </a:blip>
          <a:srcRect b="0" l="0" r="0" t="0"/>
          <a:stretch/>
        </p:blipFill>
        <p:spPr>
          <a:xfrm>
            <a:off x="6575745" y="3160407"/>
            <a:ext cx="906536" cy="909529"/>
          </a:xfrm>
          <a:prstGeom prst="rect">
            <a:avLst/>
          </a:prstGeom>
          <a:noFill/>
          <a:ln>
            <a:noFill/>
          </a:ln>
        </p:spPr>
      </p:pic>
      <p:pic>
        <p:nvPicPr>
          <p:cNvPr descr="無線ルーター 単色塗りつぶし" id="224" name="Google Shape;224;p8"/>
          <p:cNvPicPr preferRelativeResize="0"/>
          <p:nvPr/>
        </p:nvPicPr>
        <p:blipFill rotWithShape="1">
          <a:blip r:embed="rId4">
            <a:alphaModFix/>
          </a:blip>
          <a:srcRect b="0" l="0" r="0" t="0"/>
          <a:stretch/>
        </p:blipFill>
        <p:spPr>
          <a:xfrm>
            <a:off x="3858563" y="4022711"/>
            <a:ext cx="914400" cy="917419"/>
          </a:xfrm>
          <a:prstGeom prst="rect">
            <a:avLst/>
          </a:prstGeom>
          <a:noFill/>
          <a:ln>
            <a:noFill/>
          </a:ln>
        </p:spPr>
      </p:pic>
      <p:pic>
        <p:nvPicPr>
          <p:cNvPr descr="ノート PC 単色塗りつぶし" id="225" name="Google Shape;225;p8"/>
          <p:cNvPicPr preferRelativeResize="0"/>
          <p:nvPr/>
        </p:nvPicPr>
        <p:blipFill rotWithShape="1">
          <a:blip r:embed="rId3">
            <a:alphaModFix/>
          </a:blip>
          <a:srcRect b="0" l="0" r="0" t="0"/>
          <a:stretch/>
        </p:blipFill>
        <p:spPr>
          <a:xfrm>
            <a:off x="1182393" y="4008804"/>
            <a:ext cx="906536" cy="909529"/>
          </a:xfrm>
          <a:prstGeom prst="rect">
            <a:avLst/>
          </a:prstGeom>
          <a:noFill/>
          <a:ln>
            <a:noFill/>
          </a:ln>
        </p:spPr>
      </p:pic>
      <p:sp>
        <p:nvSpPr>
          <p:cNvPr id="226" name="Google Shape;226;p8"/>
          <p:cNvSpPr txBox="1"/>
          <p:nvPr>
            <p:ph type="title"/>
          </p:nvPr>
        </p:nvSpPr>
        <p:spPr>
          <a:xfrm>
            <a:off x="1115616" y="44624"/>
            <a:ext cx="8028384"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Key idea</a:t>
            </a:r>
            <a:endParaRPr/>
          </a:p>
        </p:txBody>
      </p:sp>
      <p:sp>
        <p:nvSpPr>
          <p:cNvPr id="227" name="Google Shape;227;p8"/>
          <p:cNvSpPr txBox="1"/>
          <p:nvPr>
            <p:ph idx="1" type="body"/>
          </p:nvPr>
        </p:nvSpPr>
        <p:spPr>
          <a:xfrm>
            <a:off x="568018" y="1138943"/>
            <a:ext cx="8363222" cy="4899386"/>
          </a:xfrm>
          <a:prstGeom prst="rect">
            <a:avLst/>
          </a:prstGeom>
          <a:noFill/>
          <a:ln>
            <a:noFill/>
          </a:ln>
        </p:spPr>
        <p:txBody>
          <a:bodyPr anchorCtr="0" anchor="t" bIns="45700" lIns="91425" spcFirstLastPara="1" rIns="91425" wrap="square" tIns="45700">
            <a:normAutofit/>
          </a:bodyPr>
          <a:lstStyle/>
          <a:p>
            <a:pPr indent="-449263" lvl="0" marL="449263" rtl="0" algn="l">
              <a:spcBef>
                <a:spcPts val="0"/>
              </a:spcBef>
              <a:spcAft>
                <a:spcPts val="0"/>
              </a:spcAft>
              <a:buClr>
                <a:schemeClr val="accent1"/>
              </a:buClr>
              <a:buSzPts val="3200"/>
              <a:buFont typeface="Noto Sans Symbols"/>
              <a:buChar char="●"/>
            </a:pPr>
            <a:r>
              <a:rPr lang="en-US" sz="3200">
                <a:solidFill>
                  <a:srgbClr val="525252"/>
                </a:solidFill>
              </a:rPr>
              <a:t>Detection with separate traffic load</a:t>
            </a:r>
            <a:endParaRPr/>
          </a:p>
          <a:p>
            <a:pPr indent="-285750" lvl="1" marL="742950" rtl="0" algn="l">
              <a:lnSpc>
                <a:spcPct val="150000"/>
              </a:lnSpc>
              <a:spcBef>
                <a:spcPts val="1200"/>
              </a:spcBef>
              <a:spcAft>
                <a:spcPts val="0"/>
              </a:spcAft>
              <a:buClr>
                <a:srgbClr val="525252"/>
              </a:buClr>
              <a:buSzPts val="2800"/>
              <a:buChar char="–"/>
            </a:pPr>
            <a:r>
              <a:rPr lang="en-US" sz="2800">
                <a:solidFill>
                  <a:srgbClr val="525252"/>
                </a:solidFill>
                <a:latin typeface="Arial"/>
                <a:ea typeface="Arial"/>
                <a:cs typeface="Arial"/>
                <a:sym typeface="Arial"/>
              </a:rPr>
              <a:t>Load with Iperf and some devices</a:t>
            </a:r>
            <a:endParaRPr/>
          </a:p>
          <a:p>
            <a:pPr indent="-285750" lvl="1" marL="742950" rtl="0" algn="l">
              <a:spcBef>
                <a:spcPts val="1200"/>
              </a:spcBef>
              <a:spcAft>
                <a:spcPts val="0"/>
              </a:spcAft>
              <a:buClr>
                <a:srgbClr val="525252"/>
              </a:buClr>
              <a:buSzPts val="2800"/>
              <a:buChar char="–"/>
            </a:pPr>
            <a:r>
              <a:rPr lang="en-US">
                <a:solidFill>
                  <a:srgbClr val="525252"/>
                </a:solidFill>
              </a:rPr>
              <a:t>4 different types of loads</a:t>
            </a:r>
            <a:endParaRPr>
              <a:solidFill>
                <a:srgbClr val="525252"/>
              </a:solidFill>
            </a:endParaRPr>
          </a:p>
        </p:txBody>
      </p:sp>
      <p:sp>
        <p:nvSpPr>
          <p:cNvPr id="228" name="Google Shape;228;p8"/>
          <p:cNvSpPr txBox="1"/>
          <p:nvPr>
            <p:ph idx="11" type="ftr"/>
          </p:nvPr>
        </p:nvSpPr>
        <p:spPr>
          <a:xfrm>
            <a:off x="323528" y="6473639"/>
            <a:ext cx="822099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Quattrocento Sans"/>
                <a:ea typeface="Quattrocento Sans"/>
                <a:cs typeface="Quattrocento Sans"/>
                <a:sym typeface="Quattrocento Sans"/>
              </a:rPr>
              <a:t>ICCE 2023, Tomoyuki Ueda</a:t>
            </a:r>
            <a:endParaRPr/>
          </a:p>
        </p:txBody>
      </p:sp>
      <p:sp>
        <p:nvSpPr>
          <p:cNvPr id="229" name="Google Shape;229;p8"/>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cxnSp>
        <p:nvCxnSpPr>
          <p:cNvPr id="230" name="Google Shape;230;p8"/>
          <p:cNvCxnSpPr/>
          <p:nvPr/>
        </p:nvCxnSpPr>
        <p:spPr>
          <a:xfrm flipH="1" rot="10800000">
            <a:off x="2279413" y="4357480"/>
            <a:ext cx="1570132" cy="5143"/>
          </a:xfrm>
          <a:prstGeom prst="straightConnector1">
            <a:avLst/>
          </a:prstGeom>
          <a:noFill/>
          <a:ln cap="flat" cmpd="sng" w="38100">
            <a:solidFill>
              <a:schemeClr val="accent2"/>
            </a:solidFill>
            <a:prstDash val="dash"/>
            <a:round/>
            <a:headEnd len="sm" w="sm" type="none"/>
            <a:tailEnd len="med" w="med" type="triangle"/>
          </a:ln>
        </p:spPr>
      </p:cxnSp>
      <p:cxnSp>
        <p:nvCxnSpPr>
          <p:cNvPr id="231" name="Google Shape;231;p8"/>
          <p:cNvCxnSpPr/>
          <p:nvPr/>
        </p:nvCxnSpPr>
        <p:spPr>
          <a:xfrm rot="10800000">
            <a:off x="2254875" y="4526275"/>
            <a:ext cx="1518792" cy="0"/>
          </a:xfrm>
          <a:prstGeom prst="straightConnector1">
            <a:avLst/>
          </a:prstGeom>
          <a:noFill/>
          <a:ln cap="flat" cmpd="sng" w="38100">
            <a:solidFill>
              <a:schemeClr val="accent2"/>
            </a:solidFill>
            <a:prstDash val="dash"/>
            <a:round/>
            <a:headEnd len="sm" w="sm" type="none"/>
            <a:tailEnd len="med" w="med" type="triangle"/>
          </a:ln>
        </p:spPr>
      </p:cxnSp>
      <p:cxnSp>
        <p:nvCxnSpPr>
          <p:cNvPr id="232" name="Google Shape;232;p8"/>
          <p:cNvCxnSpPr/>
          <p:nvPr/>
        </p:nvCxnSpPr>
        <p:spPr>
          <a:xfrm flipH="1" rot="10200000">
            <a:off x="4829177" y="3845852"/>
            <a:ext cx="1632988" cy="287940"/>
          </a:xfrm>
          <a:prstGeom prst="straightConnector1">
            <a:avLst/>
          </a:prstGeom>
          <a:noFill/>
          <a:ln cap="flat" cmpd="sng" w="38100">
            <a:solidFill>
              <a:schemeClr val="dk1"/>
            </a:solidFill>
            <a:prstDash val="dash"/>
            <a:round/>
            <a:headEnd len="sm" w="sm" type="none"/>
            <a:tailEnd len="med" w="med" type="triangle"/>
          </a:ln>
        </p:spPr>
      </p:cxnSp>
      <p:cxnSp>
        <p:nvCxnSpPr>
          <p:cNvPr id="233" name="Google Shape;233;p8"/>
          <p:cNvCxnSpPr/>
          <p:nvPr/>
        </p:nvCxnSpPr>
        <p:spPr>
          <a:xfrm flipH="1" rot="-600000">
            <a:off x="4857860" y="4039641"/>
            <a:ext cx="1632988" cy="287940"/>
          </a:xfrm>
          <a:prstGeom prst="straightConnector1">
            <a:avLst/>
          </a:prstGeom>
          <a:noFill/>
          <a:ln cap="flat" cmpd="sng" w="38100">
            <a:solidFill>
              <a:schemeClr val="dk1"/>
            </a:solidFill>
            <a:prstDash val="dash"/>
            <a:round/>
            <a:headEnd len="sm" w="sm" type="none"/>
            <a:tailEnd len="med" w="med" type="triangle"/>
          </a:ln>
        </p:spPr>
      </p:cxnSp>
      <p:sp>
        <p:nvSpPr>
          <p:cNvPr id="234" name="Google Shape;234;p8"/>
          <p:cNvSpPr/>
          <p:nvPr/>
        </p:nvSpPr>
        <p:spPr>
          <a:xfrm>
            <a:off x="4627537" y="5310150"/>
            <a:ext cx="1190406" cy="397529"/>
          </a:xfrm>
          <a:prstGeom prst="wedgeRoundRectCallout">
            <a:avLst>
              <a:gd fmla="val 28605" name="adj1"/>
              <a:gd fmla="val -102294" name="adj2"/>
              <a:gd fmla="val 16667" name="adj3"/>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accent2"/>
                </a:solidFill>
                <a:latin typeface="Quattrocento Sans"/>
                <a:ea typeface="Quattrocento Sans"/>
                <a:cs typeface="Quattrocento Sans"/>
                <a:sym typeface="Quattrocento Sans"/>
              </a:rPr>
              <a:t>ping</a:t>
            </a:r>
            <a:endParaRPr b="1" sz="2000">
              <a:solidFill>
                <a:schemeClr val="accent2"/>
              </a:solidFill>
              <a:latin typeface="Quattrocento Sans"/>
              <a:ea typeface="Quattrocento Sans"/>
              <a:cs typeface="Quattrocento Sans"/>
              <a:sym typeface="Quattrocento Sans"/>
            </a:endParaRPr>
          </a:p>
        </p:txBody>
      </p:sp>
      <p:sp>
        <p:nvSpPr>
          <p:cNvPr id="235" name="Google Shape;235;p8"/>
          <p:cNvSpPr/>
          <p:nvPr/>
        </p:nvSpPr>
        <p:spPr>
          <a:xfrm>
            <a:off x="773191" y="5283723"/>
            <a:ext cx="1360286" cy="476909"/>
          </a:xfrm>
          <a:prstGeom prst="wedgeRoundRectCallout">
            <a:avLst>
              <a:gd fmla="val 21259" name="adj1"/>
              <a:gd fmla="val -79178" name="adj2"/>
              <a:gd fmla="val 16667" name="adj3"/>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accent2"/>
                </a:solidFill>
                <a:latin typeface="Quattrocento Sans"/>
                <a:ea typeface="Quattrocento Sans"/>
                <a:cs typeface="Quattrocento Sans"/>
                <a:sym typeface="Quattrocento Sans"/>
              </a:rPr>
              <a:t>Get RTT</a:t>
            </a:r>
            <a:endParaRPr b="1" sz="1800">
              <a:solidFill>
                <a:schemeClr val="accent2"/>
              </a:solidFill>
              <a:latin typeface="Quattrocento Sans"/>
              <a:ea typeface="Quattrocento Sans"/>
              <a:cs typeface="Quattrocento Sans"/>
              <a:sym typeface="Quattrocento Sans"/>
            </a:endParaRPr>
          </a:p>
        </p:txBody>
      </p:sp>
      <p:sp>
        <p:nvSpPr>
          <p:cNvPr id="236" name="Google Shape;236;p8"/>
          <p:cNvSpPr/>
          <p:nvPr/>
        </p:nvSpPr>
        <p:spPr>
          <a:xfrm>
            <a:off x="1508558" y="3546358"/>
            <a:ext cx="2063323" cy="468044"/>
          </a:xfrm>
          <a:prstGeom prst="wedgeRoundRectCallout">
            <a:avLst>
              <a:gd fmla="val 31462" name="adj1"/>
              <a:gd fmla="val 95310" name="adj2"/>
              <a:gd fmla="val 16667" name="adj3"/>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Load using iperf</a:t>
            </a:r>
            <a:endParaRPr b="1" sz="1800">
              <a:solidFill>
                <a:schemeClr val="dk1"/>
              </a:solidFill>
              <a:latin typeface="Quattrocento Sans"/>
              <a:ea typeface="Quattrocento Sans"/>
              <a:cs typeface="Quattrocento Sans"/>
              <a:sym typeface="Quattrocento Sans"/>
            </a:endParaRPr>
          </a:p>
        </p:txBody>
      </p:sp>
      <p:pic>
        <p:nvPicPr>
          <p:cNvPr descr="データベース 枠線" id="237" name="Google Shape;237;p8"/>
          <p:cNvPicPr preferRelativeResize="0"/>
          <p:nvPr/>
        </p:nvPicPr>
        <p:blipFill rotWithShape="1">
          <a:blip r:embed="rId5">
            <a:alphaModFix/>
          </a:blip>
          <a:srcRect b="0" l="0" r="0" t="0"/>
          <a:stretch/>
        </p:blipFill>
        <p:spPr>
          <a:xfrm>
            <a:off x="6587805" y="4751333"/>
            <a:ext cx="914400" cy="917419"/>
          </a:xfrm>
          <a:prstGeom prst="rect">
            <a:avLst/>
          </a:prstGeom>
          <a:noFill/>
          <a:ln>
            <a:noFill/>
          </a:ln>
        </p:spPr>
      </p:pic>
      <p:cxnSp>
        <p:nvCxnSpPr>
          <p:cNvPr id="238" name="Google Shape;238;p8"/>
          <p:cNvCxnSpPr/>
          <p:nvPr/>
        </p:nvCxnSpPr>
        <p:spPr>
          <a:xfrm>
            <a:off x="4992637" y="4616704"/>
            <a:ext cx="1671319" cy="503689"/>
          </a:xfrm>
          <a:prstGeom prst="straightConnector1">
            <a:avLst/>
          </a:prstGeom>
          <a:noFill/>
          <a:ln cap="flat" cmpd="sng" w="38100">
            <a:solidFill>
              <a:schemeClr val="accent2"/>
            </a:solidFill>
            <a:prstDash val="dash"/>
            <a:round/>
            <a:headEnd len="sm" w="sm" type="none"/>
            <a:tailEnd len="med" w="med" type="triangle"/>
          </a:ln>
        </p:spPr>
      </p:cxnSp>
      <p:cxnSp>
        <p:nvCxnSpPr>
          <p:cNvPr id="239" name="Google Shape;239;p8"/>
          <p:cNvCxnSpPr/>
          <p:nvPr/>
        </p:nvCxnSpPr>
        <p:spPr>
          <a:xfrm rot="10800000">
            <a:off x="4920605" y="4771186"/>
            <a:ext cx="1632716" cy="485626"/>
          </a:xfrm>
          <a:prstGeom prst="straightConnector1">
            <a:avLst/>
          </a:prstGeom>
          <a:noFill/>
          <a:ln cap="flat" cmpd="sng" w="38100">
            <a:solidFill>
              <a:schemeClr val="accent2"/>
            </a:solidFill>
            <a:prstDash val="dash"/>
            <a:round/>
            <a:headEnd len="sm" w="sm" type="none"/>
            <a:tailEnd len="med" w="med" type="triangle"/>
          </a:ln>
        </p:spPr>
      </p:cxnSp>
      <p:sp>
        <p:nvSpPr>
          <p:cNvPr id="240" name="Google Shape;240;p8"/>
          <p:cNvSpPr/>
          <p:nvPr/>
        </p:nvSpPr>
        <p:spPr>
          <a:xfrm>
            <a:off x="6004328" y="5725498"/>
            <a:ext cx="1671319" cy="397529"/>
          </a:xfrm>
          <a:prstGeom prst="wedgeRoundRectCallout">
            <a:avLst>
              <a:gd fmla="val -7231" name="adj1"/>
              <a:gd fmla="val -82877" name="adj2"/>
              <a:gd fmla="val 16667" name="adj3"/>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4D4D4D"/>
                </a:solidFill>
                <a:latin typeface="Quattrocento Sans"/>
                <a:ea typeface="Quattrocento Sans"/>
                <a:cs typeface="Quattrocento Sans"/>
                <a:sym typeface="Quattrocento Sans"/>
              </a:rPr>
              <a:t>google.com</a:t>
            </a:r>
            <a:endParaRPr sz="2000">
              <a:solidFill>
                <a:srgbClr val="4D4D4D"/>
              </a:solidFill>
              <a:latin typeface="Quattrocento Sans"/>
              <a:ea typeface="Quattrocento Sans"/>
              <a:cs typeface="Quattrocento Sans"/>
              <a:sym typeface="Quattrocento Sans"/>
            </a:endParaRPr>
          </a:p>
        </p:txBody>
      </p:sp>
      <p:sp>
        <p:nvSpPr>
          <p:cNvPr id="241" name="Google Shape;241;p8"/>
          <p:cNvSpPr txBox="1"/>
          <p:nvPr/>
        </p:nvSpPr>
        <p:spPr>
          <a:xfrm>
            <a:off x="1121453" y="4768999"/>
            <a:ext cx="995633" cy="369332"/>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PC </a:t>
            </a:r>
            <a:endParaRPr b="1" sz="1800">
              <a:solidFill>
                <a:schemeClr val="dk1"/>
              </a:solidFill>
              <a:latin typeface="Quattrocento Sans"/>
              <a:ea typeface="Quattrocento Sans"/>
              <a:cs typeface="Quattrocento Sans"/>
              <a:sym typeface="Quattrocento Sans"/>
            </a:endParaRPr>
          </a:p>
        </p:txBody>
      </p:sp>
      <p:sp>
        <p:nvSpPr>
          <p:cNvPr id="242" name="Google Shape;242;p8"/>
          <p:cNvSpPr txBox="1"/>
          <p:nvPr/>
        </p:nvSpPr>
        <p:spPr>
          <a:xfrm>
            <a:off x="6506400" y="3895270"/>
            <a:ext cx="995633" cy="369332"/>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PC </a:t>
            </a:r>
            <a:endParaRPr b="1" sz="1800">
              <a:solidFill>
                <a:schemeClr val="dk1"/>
              </a:solidFill>
              <a:latin typeface="Quattrocento Sans"/>
              <a:ea typeface="Quattrocento Sans"/>
              <a:cs typeface="Quattrocento Sans"/>
              <a:sym typeface="Quattrocento Sans"/>
            </a:endParaRPr>
          </a:p>
        </p:txBody>
      </p:sp>
      <p:sp>
        <p:nvSpPr>
          <p:cNvPr id="243" name="Google Shape;243;p8"/>
          <p:cNvSpPr txBox="1"/>
          <p:nvPr/>
        </p:nvSpPr>
        <p:spPr>
          <a:xfrm>
            <a:off x="3788405" y="4833831"/>
            <a:ext cx="995633" cy="369332"/>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AP</a:t>
            </a:r>
            <a:endParaRPr b="1" sz="1800">
              <a:solidFill>
                <a:schemeClr val="dk1"/>
              </a:solidFill>
              <a:latin typeface="Quattrocento Sans"/>
              <a:ea typeface="Quattrocento Sans"/>
              <a:cs typeface="Quattrocento Sans"/>
              <a:sym typeface="Quattrocento Sans"/>
            </a:endParaRPr>
          </a:p>
        </p:txBody>
      </p:sp>
      <p:cxnSp>
        <p:nvCxnSpPr>
          <p:cNvPr id="244" name="Google Shape;244;p8"/>
          <p:cNvCxnSpPr/>
          <p:nvPr/>
        </p:nvCxnSpPr>
        <p:spPr>
          <a:xfrm flipH="1" rot="10800000">
            <a:off x="3036516" y="4730770"/>
            <a:ext cx="762193" cy="918308"/>
          </a:xfrm>
          <a:prstGeom prst="straightConnector1">
            <a:avLst/>
          </a:prstGeom>
          <a:noFill/>
          <a:ln cap="flat" cmpd="sng" w="38100">
            <a:solidFill>
              <a:srgbClr val="313131"/>
            </a:solidFill>
            <a:prstDash val="dash"/>
            <a:round/>
            <a:headEnd len="sm" w="sm" type="none"/>
            <a:tailEnd len="sm" w="sm" type="none"/>
          </a:ln>
        </p:spPr>
      </p:cxnSp>
      <p:sp>
        <p:nvSpPr>
          <p:cNvPr id="245" name="Google Shape;245;p8"/>
          <p:cNvSpPr/>
          <p:nvPr/>
        </p:nvSpPr>
        <p:spPr>
          <a:xfrm>
            <a:off x="1882160" y="5719057"/>
            <a:ext cx="2264221" cy="727537"/>
          </a:xfrm>
          <a:prstGeom prst="ellipse">
            <a:avLst/>
          </a:prstGeom>
          <a:solidFill>
            <a:srgbClr val="F2F2F2"/>
          </a:solidFill>
          <a:ln cap="sq"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Some devices</a:t>
            </a:r>
            <a:endParaRPr b="1"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9"/>
          <p:cNvSpPr txBox="1"/>
          <p:nvPr>
            <p:ph type="title"/>
          </p:nvPr>
        </p:nvSpPr>
        <p:spPr>
          <a:xfrm>
            <a:off x="1115616" y="44624"/>
            <a:ext cx="7931224" cy="11665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15151"/>
              </a:buClr>
              <a:buSzPts val="3600"/>
              <a:buFont typeface="Quattrocento Sans"/>
              <a:buNone/>
            </a:pPr>
            <a:r>
              <a:rPr lang="en-US"/>
              <a:t>Proposed and competing methods</a:t>
            </a:r>
            <a:endParaRPr/>
          </a:p>
        </p:txBody>
      </p:sp>
      <p:sp>
        <p:nvSpPr>
          <p:cNvPr id="252" name="Google Shape;252;p9"/>
          <p:cNvSpPr txBox="1"/>
          <p:nvPr>
            <p:ph idx="12" type="sldNum"/>
          </p:nvPr>
        </p:nvSpPr>
        <p:spPr>
          <a:xfrm>
            <a:off x="8605926" y="6309320"/>
            <a:ext cx="440914" cy="432049"/>
          </a:xfrm>
          <a:prstGeom prst="rect">
            <a:avLst/>
          </a:prstGeom>
          <a:solidFill>
            <a:srgbClr val="51515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3" name="Google Shape;253;p9"/>
          <p:cNvSpPr txBox="1"/>
          <p:nvPr/>
        </p:nvSpPr>
        <p:spPr>
          <a:xfrm>
            <a:off x="539552" y="1300002"/>
            <a:ext cx="8363222" cy="475252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3200"/>
              <a:buFont typeface="Noto Sans Symbols"/>
              <a:buChar char="●"/>
            </a:pPr>
            <a:r>
              <a:rPr lang="en-US" sz="3200">
                <a:solidFill>
                  <a:srgbClr val="515151"/>
                </a:solidFill>
                <a:latin typeface="Quattrocento Sans"/>
                <a:ea typeface="Quattrocento Sans"/>
                <a:cs typeface="Quattrocento Sans"/>
                <a:sym typeface="Quattrocento Sans"/>
              </a:rPr>
              <a:t>Proposed methods</a:t>
            </a:r>
            <a:endParaRPr/>
          </a:p>
          <a:p>
            <a:pPr indent="-285750" lvl="1" marL="742950" marR="0" rtl="0" algn="l">
              <a:spcBef>
                <a:spcPts val="560"/>
              </a:spcBef>
              <a:spcAft>
                <a:spcPts val="0"/>
              </a:spcAft>
              <a:buClr>
                <a:srgbClr val="515151"/>
              </a:buClr>
              <a:buSzPts val="2800"/>
              <a:buFont typeface="Arial"/>
              <a:buChar char="–"/>
            </a:pPr>
            <a:r>
              <a:rPr b="0" i="0" lang="en-US" sz="2800" u="none" cap="none" strike="noStrike">
                <a:solidFill>
                  <a:srgbClr val="515151"/>
                </a:solidFill>
                <a:latin typeface="Quattrocento Sans"/>
                <a:ea typeface="Quattrocento Sans"/>
                <a:cs typeface="Quattrocento Sans"/>
                <a:sym typeface="Quattrocento Sans"/>
              </a:rPr>
              <a:t>Calculation of thresholds </a:t>
            </a:r>
            <a:r>
              <a:rPr b="1" i="0" lang="en-US" sz="2800" u="none" cap="none" strike="noStrike">
                <a:solidFill>
                  <a:srgbClr val="515151"/>
                </a:solidFill>
                <a:latin typeface="Quattrocento Sans"/>
                <a:ea typeface="Quattrocento Sans"/>
                <a:cs typeface="Quattrocento Sans"/>
                <a:sym typeface="Quattrocento Sans"/>
              </a:rPr>
              <a:t>by traffic load</a:t>
            </a:r>
            <a:endParaRPr/>
          </a:p>
          <a:p>
            <a:pPr indent="-285750" lvl="1" marL="742950" marR="0" rtl="0" algn="l">
              <a:spcBef>
                <a:spcPts val="560"/>
              </a:spcBef>
              <a:spcAft>
                <a:spcPts val="0"/>
              </a:spcAft>
              <a:buClr>
                <a:srgbClr val="515151"/>
              </a:buClr>
              <a:buSzPts val="2800"/>
              <a:buFont typeface="Arial"/>
              <a:buChar char="–"/>
            </a:pPr>
            <a:r>
              <a:rPr b="0" i="0" lang="en-US" sz="2800" u="none" cap="none" strike="noStrike">
                <a:solidFill>
                  <a:srgbClr val="515151"/>
                </a:solidFill>
                <a:latin typeface="Quattrocento Sans"/>
                <a:ea typeface="Quattrocento Sans"/>
                <a:cs typeface="Quattrocento Sans"/>
                <a:sym typeface="Quattrocento Sans"/>
              </a:rPr>
              <a:t>4 types of thresholds</a:t>
            </a:r>
            <a:endParaRPr/>
          </a:p>
          <a:p>
            <a:pPr indent="-107950" lvl="1" marL="742950" marR="0" rtl="0" algn="l">
              <a:spcBef>
                <a:spcPts val="560"/>
              </a:spcBef>
              <a:spcAft>
                <a:spcPts val="0"/>
              </a:spcAft>
              <a:buClr>
                <a:srgbClr val="515151"/>
              </a:buClr>
              <a:buSzPts val="2800"/>
              <a:buFont typeface="Arial"/>
              <a:buNone/>
            </a:pPr>
            <a:r>
              <a:t/>
            </a:r>
            <a:endParaRPr b="0" i="0" sz="2800" u="none" cap="none" strike="noStrike">
              <a:solidFill>
                <a:srgbClr val="515151"/>
              </a:solidFill>
              <a:latin typeface="Quattrocento Sans"/>
              <a:ea typeface="Quattrocento Sans"/>
              <a:cs typeface="Quattrocento Sans"/>
              <a:sym typeface="Quattrocento Sans"/>
            </a:endParaRPr>
          </a:p>
          <a:p>
            <a:pPr indent="-342900" lvl="0" marL="342900" marR="0" rtl="0" algn="l">
              <a:spcBef>
                <a:spcPts val="640"/>
              </a:spcBef>
              <a:spcAft>
                <a:spcPts val="0"/>
              </a:spcAft>
              <a:buClr>
                <a:schemeClr val="accent1"/>
              </a:buClr>
              <a:buSzPts val="3200"/>
              <a:buFont typeface="Noto Sans Symbols"/>
              <a:buChar char="●"/>
            </a:pPr>
            <a:r>
              <a:rPr lang="en-US" sz="3200">
                <a:solidFill>
                  <a:srgbClr val="515151"/>
                </a:solidFill>
                <a:latin typeface="Quattrocento Sans"/>
                <a:ea typeface="Quattrocento Sans"/>
                <a:cs typeface="Quattrocento Sans"/>
                <a:sym typeface="Quattrocento Sans"/>
              </a:rPr>
              <a:t>Competing methods</a:t>
            </a:r>
            <a:endParaRPr/>
          </a:p>
          <a:p>
            <a:pPr indent="-285750" lvl="1" marL="742950" marR="0" rtl="0" algn="l">
              <a:spcBef>
                <a:spcPts val="560"/>
              </a:spcBef>
              <a:spcAft>
                <a:spcPts val="0"/>
              </a:spcAft>
              <a:buClr>
                <a:srgbClr val="515151"/>
              </a:buClr>
              <a:buSzPts val="2800"/>
              <a:buFont typeface="Arial"/>
              <a:buChar char="–"/>
            </a:pPr>
            <a:r>
              <a:rPr b="0" i="0" lang="en-US" sz="2800" u="none" cap="none" strike="noStrike">
                <a:solidFill>
                  <a:srgbClr val="515151"/>
                </a:solidFill>
                <a:latin typeface="Quattrocento Sans"/>
                <a:ea typeface="Quattrocento Sans"/>
                <a:cs typeface="Quattrocento Sans"/>
                <a:sym typeface="Quattrocento Sans"/>
              </a:rPr>
              <a:t>Thresholds determined </a:t>
            </a:r>
            <a:br>
              <a:rPr b="0" i="0" lang="en-US" sz="2800" u="none" cap="none" strike="noStrike">
                <a:solidFill>
                  <a:srgbClr val="515151"/>
                </a:solidFill>
                <a:latin typeface="Quattrocento Sans"/>
                <a:ea typeface="Quattrocento Sans"/>
                <a:cs typeface="Quattrocento Sans"/>
                <a:sym typeface="Quattrocento Sans"/>
              </a:rPr>
            </a:br>
            <a:r>
              <a:rPr b="0" i="0" lang="en-US" sz="2800" u="none" cap="none" strike="noStrike">
                <a:solidFill>
                  <a:srgbClr val="515151"/>
                </a:solidFill>
                <a:latin typeface="Quattrocento Sans"/>
                <a:ea typeface="Quattrocento Sans"/>
                <a:cs typeface="Quattrocento Sans"/>
                <a:sym typeface="Quattrocento Sans"/>
              </a:rPr>
              <a:t>in an environment </a:t>
            </a:r>
            <a:r>
              <a:rPr b="1" i="0" lang="en-US" sz="2800" u="none" cap="none" strike="noStrike">
                <a:solidFill>
                  <a:srgbClr val="515151"/>
                </a:solidFill>
                <a:latin typeface="Quattrocento Sans"/>
                <a:ea typeface="Quattrocento Sans"/>
                <a:cs typeface="Quattrocento Sans"/>
                <a:sym typeface="Quattrocento Sans"/>
              </a:rPr>
              <a:t>without iperf</a:t>
            </a:r>
            <a:endParaRPr b="1" i="0" sz="2800" u="none" cap="none" strike="noStrike">
              <a:solidFill>
                <a:srgbClr val="515151"/>
              </a:solidFill>
              <a:latin typeface="Quattrocento Sans"/>
              <a:ea typeface="Quattrocento Sans"/>
              <a:cs typeface="Quattrocento Sans"/>
              <a:sym typeface="Quattrocento Sans"/>
            </a:endParaRPr>
          </a:p>
          <a:p>
            <a:pPr indent="-285750" lvl="1" marL="742950" marR="0" rtl="0" algn="l">
              <a:spcBef>
                <a:spcPts val="560"/>
              </a:spcBef>
              <a:spcAft>
                <a:spcPts val="0"/>
              </a:spcAft>
              <a:buClr>
                <a:srgbClr val="515151"/>
              </a:buClr>
              <a:buSzPts val="2800"/>
              <a:buFont typeface="Arial"/>
              <a:buChar char="–"/>
            </a:pPr>
            <a:r>
              <a:rPr b="0" i="0" lang="en-US" sz="2800" u="none" cap="none" strike="noStrike">
                <a:solidFill>
                  <a:srgbClr val="515151"/>
                </a:solidFill>
                <a:latin typeface="Quattrocento Sans"/>
                <a:ea typeface="Quattrocento Sans"/>
                <a:cs typeface="Quattrocento Sans"/>
                <a:sym typeface="Quattrocento Sans"/>
              </a:rPr>
              <a:t>Only one type of threshold is fixed</a:t>
            </a:r>
            <a:endParaRPr b="0" i="0" sz="2800" u="none" cap="none" strike="noStrike">
              <a:solidFill>
                <a:srgbClr val="515151"/>
              </a:solidFill>
              <a:latin typeface="Quattrocento Sans"/>
              <a:ea typeface="Quattrocento Sans"/>
              <a:cs typeface="Quattrocento Sans"/>
              <a:sym typeface="Quattrocento Sans"/>
            </a:endParaRPr>
          </a:p>
        </p:txBody>
      </p:sp>
      <p:sp>
        <p:nvSpPr>
          <p:cNvPr id="254" name="Google Shape;254;p9"/>
          <p:cNvSpPr txBox="1"/>
          <p:nvPr>
            <p:ph idx="11" type="ftr"/>
          </p:nvPr>
        </p:nvSpPr>
        <p:spPr>
          <a:xfrm>
            <a:off x="457200" y="6489354"/>
            <a:ext cx="8229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ICCE 2023, Tomoyuki Ueda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Water">
      <a:dk1>
        <a:srgbClr val="333333"/>
      </a:dk1>
      <a:lt1>
        <a:srgbClr val="FFFFFF"/>
      </a:lt1>
      <a:dk2>
        <a:srgbClr val="002060"/>
      </a:dk2>
      <a:lt2>
        <a:srgbClr val="EEECE1"/>
      </a:lt2>
      <a:accent1>
        <a:srgbClr val="0084B4"/>
      </a:accent1>
      <a:accent2>
        <a:srgbClr val="FF4040"/>
      </a:accent2>
      <a:accent3>
        <a:srgbClr val="FFC000"/>
      </a:accent3>
      <a:accent4>
        <a:srgbClr val="92D050"/>
      </a:accent4>
      <a:accent5>
        <a:srgbClr val="00B050"/>
      </a:accent5>
      <a:accent6>
        <a:srgbClr val="0084B4"/>
      </a:accent6>
      <a:hlink>
        <a:srgbClr val="0070C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2013-09-23T07:13:46Z</dcterms:created>
  <dc:creator>Tomato</dc:creator>
</cp:coreProperties>
</file>